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75BED3-C3AA-4A99-A598-B7529E90BB10}"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282559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75BED3-C3AA-4A99-A598-B7529E90BB10}"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387285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75BED3-C3AA-4A99-A598-B7529E90BB10}"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357517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75BED3-C3AA-4A99-A598-B7529E90BB10}"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250822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75BED3-C3AA-4A99-A598-B7529E90BB10}"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233751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75BED3-C3AA-4A99-A598-B7529E90BB10}"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151042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75BED3-C3AA-4A99-A598-B7529E90BB10}" type="datetimeFigureOut">
              <a:rPr lang="en-US" smtClean="0"/>
              <a:pPr/>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122904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75BED3-C3AA-4A99-A598-B7529E90BB10}" type="datetimeFigureOut">
              <a:rPr lang="en-US" smtClean="0"/>
              <a:pPr/>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382205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5BED3-C3AA-4A99-A598-B7529E90BB10}" type="datetimeFigureOut">
              <a:rPr lang="en-US" smtClean="0"/>
              <a:pPr/>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31234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75BED3-C3AA-4A99-A598-B7529E90BB10}"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133985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75BED3-C3AA-4A99-A598-B7529E90BB10}"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26732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5BED3-C3AA-4A99-A598-B7529E90BB10}" type="datetimeFigureOut">
              <a:rPr lang="en-US" smtClean="0"/>
              <a:pPr/>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D4F24-6455-4660-864C-7FB0DED6A9DB}" type="slidenum">
              <a:rPr lang="en-US" smtClean="0"/>
              <a:pPr/>
              <a:t>‹#›</a:t>
            </a:fld>
            <a:endParaRPr lang="en-US"/>
          </a:p>
        </p:txBody>
      </p:sp>
    </p:spTree>
    <p:extLst>
      <p:ext uri="{BB962C8B-B14F-4D97-AF65-F5344CB8AC3E}">
        <p14:creationId xmlns:p14="http://schemas.microsoft.com/office/powerpoint/2010/main" xmlns="" val="17822557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3363"/>
            <a:ext cx="9144000" cy="1023937"/>
          </a:xfrm>
        </p:spPr>
        <p:txBody>
          <a:bodyPr/>
          <a:lstStyle/>
          <a:p>
            <a:r>
              <a:rPr lang="en-US" dirty="0" smtClean="0"/>
              <a:t>The Digestive System</a:t>
            </a:r>
            <a:endParaRPr lang="en-US" dirty="0"/>
          </a:p>
        </p:txBody>
      </p:sp>
      <p:pic>
        <p:nvPicPr>
          <p:cNvPr id="4" name="Picture 3"/>
          <p:cNvPicPr>
            <a:picLocks noChangeAspect="1"/>
          </p:cNvPicPr>
          <p:nvPr/>
        </p:nvPicPr>
        <p:blipFill>
          <a:blip r:embed="rId2" cstate="print"/>
          <a:stretch>
            <a:fillRect/>
          </a:stretch>
        </p:blipFill>
        <p:spPr>
          <a:xfrm>
            <a:off x="546100" y="233364"/>
            <a:ext cx="11176000" cy="6281736"/>
          </a:xfrm>
          <a:prstGeom prst="rect">
            <a:avLst/>
          </a:prstGeom>
        </p:spPr>
      </p:pic>
      <p:sp>
        <p:nvSpPr>
          <p:cNvPr id="3" name="Subtitle 2"/>
          <p:cNvSpPr>
            <a:spLocks noGrp="1"/>
          </p:cNvSpPr>
          <p:nvPr>
            <p:ph type="subTitle" idx="1"/>
          </p:nvPr>
        </p:nvSpPr>
        <p:spPr>
          <a:xfrm>
            <a:off x="546100" y="1676400"/>
            <a:ext cx="1092200" cy="3924300"/>
          </a:xfrm>
        </p:spPr>
        <p:txBody>
          <a:bodyPr/>
          <a:lstStyle/>
          <a:p>
            <a:endParaRPr lang="en-US" dirty="0"/>
          </a:p>
        </p:txBody>
      </p:sp>
    </p:spTree>
    <p:extLst>
      <p:ext uri="{BB962C8B-B14F-4D97-AF65-F5344CB8AC3E}">
        <p14:creationId xmlns:p14="http://schemas.microsoft.com/office/powerpoint/2010/main" xmlns="" val="3142773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Intestines </a:t>
            </a:r>
            <a:br>
              <a:rPr lang="en-US" dirty="0"/>
            </a:br>
            <a:r>
              <a:rPr lang="en-US" dirty="0"/>
              <a:t>( Food breakdown and absorption continued) </a:t>
            </a:r>
          </a:p>
        </p:txBody>
      </p:sp>
      <p:sp>
        <p:nvSpPr>
          <p:cNvPr id="3" name="Content Placeholder 2"/>
          <p:cNvSpPr>
            <a:spLocks noGrp="1"/>
          </p:cNvSpPr>
          <p:nvPr>
            <p:ph idx="1"/>
          </p:nvPr>
        </p:nvSpPr>
        <p:spPr/>
        <p:txBody>
          <a:bodyPr>
            <a:normAutofit lnSpcReduction="10000"/>
          </a:bodyPr>
          <a:lstStyle/>
          <a:p>
            <a:pPr marL="0" indent="0">
              <a:buNone/>
            </a:pPr>
            <a:r>
              <a:rPr lang="en-US" dirty="0"/>
              <a:t>Absorption of water and of the end products of digestion occurs </a:t>
            </a:r>
            <a:r>
              <a:rPr lang="en-US" dirty="0" smtClean="0"/>
              <a:t>all along </a:t>
            </a:r>
            <a:r>
              <a:rPr lang="en-US" dirty="0"/>
              <a:t>the length of the small intestine. Most substances are </a:t>
            </a:r>
            <a:r>
              <a:rPr lang="en-US" dirty="0" smtClean="0"/>
              <a:t>absorbed through </a:t>
            </a:r>
            <a:r>
              <a:rPr lang="en-US" dirty="0"/>
              <a:t>the intestinal cell plasma membranes by the process of </a:t>
            </a:r>
            <a:r>
              <a:rPr lang="en-US" dirty="0" smtClean="0"/>
              <a:t>active transport</a:t>
            </a:r>
            <a:r>
              <a:rPr lang="en-US" dirty="0"/>
              <a:t>. Then they enter the capillary beds in the villi to </a:t>
            </a:r>
            <a:r>
              <a:rPr lang="en-US" dirty="0" smtClean="0"/>
              <a:t>be transported </a:t>
            </a:r>
            <a:r>
              <a:rPr lang="en-US" dirty="0"/>
              <a:t>in the blood to the liver via the hepatic portal vein. </a:t>
            </a:r>
            <a:r>
              <a:rPr lang="en-US" dirty="0" smtClean="0"/>
              <a:t>The exception </a:t>
            </a:r>
            <a:r>
              <a:rPr lang="en-US" dirty="0"/>
              <a:t>seems to be lipids, or fats, which are absorbed passively </a:t>
            </a:r>
            <a:r>
              <a:rPr lang="en-US" dirty="0" smtClean="0"/>
              <a:t>by the </a:t>
            </a:r>
            <a:r>
              <a:rPr lang="en-US" dirty="0"/>
              <a:t>process of diffusion. Lipid breakdown products enter the </a:t>
            </a:r>
            <a:r>
              <a:rPr lang="en-US" dirty="0" smtClean="0"/>
              <a:t>capillary beds </a:t>
            </a:r>
            <a:r>
              <a:rPr lang="en-US" dirty="0"/>
              <a:t>in the villi and are carried to the liver by both blood and </a:t>
            </a:r>
            <a:r>
              <a:rPr lang="en-US" dirty="0" smtClean="0"/>
              <a:t>lymphatic fluids. At </a:t>
            </a:r>
            <a:r>
              <a:rPr lang="en-US" dirty="0"/>
              <a:t>the end of the ileum, all that remains is some water, </a:t>
            </a:r>
            <a:r>
              <a:rPr lang="en-US" dirty="0" smtClean="0"/>
              <a:t>indigestible food </a:t>
            </a:r>
            <a:r>
              <a:rPr lang="en-US" dirty="0"/>
              <a:t>materials (plant fibers such as cellulose), and large amounts of </a:t>
            </a:r>
            <a:r>
              <a:rPr lang="en-US" dirty="0" smtClean="0"/>
              <a:t>bacteria</a:t>
            </a:r>
            <a:r>
              <a:rPr lang="en-US" dirty="0"/>
              <a:t>. This debris enters the large intestine through the ileocecal valve</a:t>
            </a:r>
          </a:p>
        </p:txBody>
      </p:sp>
    </p:spTree>
    <p:extLst>
      <p:ext uri="{BB962C8B-B14F-4D97-AF65-F5344CB8AC3E}">
        <p14:creationId xmlns:p14="http://schemas.microsoft.com/office/powerpoint/2010/main" xmlns="" val="260231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Food Propulsion</a:t>
            </a:r>
            <a:endParaRPr lang="en-US" b="1" u="sng" dirty="0"/>
          </a:p>
        </p:txBody>
      </p:sp>
      <p:sp>
        <p:nvSpPr>
          <p:cNvPr id="3" name="Content Placeholder 2"/>
          <p:cNvSpPr>
            <a:spLocks noGrp="1"/>
          </p:cNvSpPr>
          <p:nvPr>
            <p:ph idx="1"/>
          </p:nvPr>
        </p:nvSpPr>
        <p:spPr/>
        <p:txBody>
          <a:bodyPr/>
          <a:lstStyle/>
          <a:p>
            <a:r>
              <a:rPr lang="en-US" dirty="0"/>
              <a:t>Food </a:t>
            </a:r>
            <a:r>
              <a:rPr lang="en-US" dirty="0" smtClean="0"/>
              <a:t>Propulsion As </a:t>
            </a:r>
            <a:r>
              <a:rPr lang="en-US" dirty="0"/>
              <a:t>mentioned previously, peristalsis is the major means of </a:t>
            </a:r>
            <a:r>
              <a:rPr lang="en-US" dirty="0" smtClean="0"/>
              <a:t>propelling food </a:t>
            </a:r>
            <a:r>
              <a:rPr lang="en-US" dirty="0"/>
              <a:t>through the digestive tract. It involves waves of contraction </a:t>
            </a:r>
            <a:r>
              <a:rPr lang="en-US" dirty="0" smtClean="0"/>
              <a:t>that move </a:t>
            </a:r>
            <a:r>
              <a:rPr lang="en-US" dirty="0"/>
              <a:t>along the length of the intestine, </a:t>
            </a:r>
            <a:r>
              <a:rPr lang="en-US" dirty="0" smtClean="0"/>
              <a:t>followed </a:t>
            </a:r>
            <a:r>
              <a:rPr lang="en-US" dirty="0"/>
              <a:t>by waves of </a:t>
            </a:r>
            <a:r>
              <a:rPr lang="en-US" dirty="0" smtClean="0"/>
              <a:t>relaxation</a:t>
            </a:r>
          </a:p>
          <a:p>
            <a:endParaRPr lang="en-US" dirty="0"/>
          </a:p>
        </p:txBody>
      </p:sp>
      <p:pic>
        <p:nvPicPr>
          <p:cNvPr id="4" name="Picture 3"/>
          <p:cNvPicPr>
            <a:picLocks noChangeAspect="1"/>
          </p:cNvPicPr>
          <p:nvPr/>
        </p:nvPicPr>
        <p:blipFill>
          <a:blip r:embed="rId2" cstate="print"/>
          <a:stretch>
            <a:fillRect/>
          </a:stretch>
        </p:blipFill>
        <p:spPr>
          <a:xfrm>
            <a:off x="6096000" y="3136900"/>
            <a:ext cx="3962400" cy="3543300"/>
          </a:xfrm>
          <a:prstGeom prst="rect">
            <a:avLst/>
          </a:prstGeom>
        </p:spPr>
      </p:pic>
    </p:spTree>
    <p:extLst>
      <p:ext uri="{BB962C8B-B14F-4D97-AF65-F5344CB8AC3E}">
        <p14:creationId xmlns:p14="http://schemas.microsoft.com/office/powerpoint/2010/main" xmlns="" val="4203139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Large Intestine ( Breakdown)</a:t>
            </a:r>
            <a:endParaRPr lang="en-US" b="1" u="sng" dirty="0"/>
          </a:p>
        </p:txBody>
      </p:sp>
      <p:pic>
        <p:nvPicPr>
          <p:cNvPr id="4" name="Content Placeholder 3"/>
          <p:cNvPicPr>
            <a:picLocks noGrp="1" noChangeAspect="1"/>
          </p:cNvPicPr>
          <p:nvPr>
            <p:ph idx="1"/>
          </p:nvPr>
        </p:nvPicPr>
        <p:blipFill>
          <a:blip r:embed="rId2" cstate="print"/>
          <a:stretch>
            <a:fillRect/>
          </a:stretch>
        </p:blipFill>
        <p:spPr>
          <a:xfrm>
            <a:off x="6019800" y="1321594"/>
            <a:ext cx="5935662" cy="5130006"/>
          </a:xfrm>
          <a:prstGeom prst="rect">
            <a:avLst/>
          </a:prstGeom>
        </p:spPr>
      </p:pic>
      <p:sp>
        <p:nvSpPr>
          <p:cNvPr id="5" name="TextBox 4"/>
          <p:cNvSpPr txBox="1"/>
          <p:nvPr/>
        </p:nvSpPr>
        <p:spPr>
          <a:xfrm>
            <a:off x="127000" y="1219200"/>
            <a:ext cx="5626100" cy="3293209"/>
          </a:xfrm>
          <a:prstGeom prst="rect">
            <a:avLst/>
          </a:prstGeom>
          <a:noFill/>
        </p:spPr>
        <p:txBody>
          <a:bodyPr wrap="square" rtlCol="0">
            <a:spAutoFit/>
          </a:bodyPr>
          <a:lstStyle/>
          <a:p>
            <a:r>
              <a:rPr lang="en-US" sz="1600" dirty="0" smtClean="0"/>
              <a:t>What is finally delivered to the large intestine contains few nutrients, but that residue still has 12 to 24 hours more to spend there. The colon itself produces no digestive enzymes. However, the bacteria that live within its lumen metabolize some of the remaining nutrients, releasing gases (methane and hydrogen sulfide) that contribute to the odor of feces. About 500 ml of gas (flatus) is produced each day. Bacteria residing in the large intestine also make some vitamins (vitamin K and some B vitamins). Absorption by the large intestine is limited to the absorption of these vitamins, some ions, and most of the</a:t>
            </a:r>
          </a:p>
          <a:p>
            <a:r>
              <a:rPr lang="en-US" sz="1600" dirty="0" smtClean="0"/>
              <a:t>remaining water. Feces, the more or less solid product delivered to the rectum, contain undigested food residues, mucus, millions of bacteria, and just enough water to allow their smooth passage.</a:t>
            </a:r>
            <a:endParaRPr lang="en-US" sz="1600" dirty="0"/>
          </a:p>
        </p:txBody>
      </p:sp>
      <p:pic>
        <p:nvPicPr>
          <p:cNvPr id="6" name="Picture 5"/>
          <p:cNvPicPr>
            <a:picLocks noChangeAspect="1"/>
          </p:cNvPicPr>
          <p:nvPr/>
        </p:nvPicPr>
        <p:blipFill>
          <a:blip r:embed="rId3" cstate="print"/>
          <a:stretch>
            <a:fillRect/>
          </a:stretch>
        </p:blipFill>
        <p:spPr>
          <a:xfrm>
            <a:off x="127001" y="4610100"/>
            <a:ext cx="5892800" cy="1992114"/>
          </a:xfrm>
          <a:prstGeom prst="rect">
            <a:avLst/>
          </a:prstGeom>
        </p:spPr>
      </p:pic>
    </p:spTree>
    <p:extLst>
      <p:ext uri="{BB962C8B-B14F-4D97-AF65-F5344CB8AC3E}">
        <p14:creationId xmlns:p14="http://schemas.microsoft.com/office/powerpoint/2010/main" xmlns="" val="15891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Propulsion of the Residue and </a:t>
            </a:r>
            <a:r>
              <a:rPr lang="en-US" u="sng" dirty="0" smtClean="0"/>
              <a:t>Defecation (Pooping)</a:t>
            </a:r>
            <a:endParaRPr lang="en-US" u="sng" dirty="0"/>
          </a:p>
        </p:txBody>
      </p:sp>
      <p:sp>
        <p:nvSpPr>
          <p:cNvPr id="3" name="Content Placeholder 2"/>
          <p:cNvSpPr>
            <a:spLocks noGrp="1"/>
          </p:cNvSpPr>
          <p:nvPr>
            <p:ph idx="1"/>
          </p:nvPr>
        </p:nvSpPr>
        <p:spPr/>
        <p:txBody>
          <a:bodyPr>
            <a:normAutofit/>
          </a:bodyPr>
          <a:lstStyle/>
          <a:p>
            <a:pPr marL="0" indent="0">
              <a:buNone/>
            </a:pPr>
            <a:r>
              <a:rPr lang="en-US" dirty="0"/>
              <a:t>Peristalsis and mass movements are the two major types of </a:t>
            </a:r>
            <a:r>
              <a:rPr lang="en-US" dirty="0" smtClean="0"/>
              <a:t>propulsive movements </a:t>
            </a:r>
            <a:r>
              <a:rPr lang="en-US" dirty="0"/>
              <a:t>occurring in the large intestine. Colon peristalsis </a:t>
            </a:r>
            <a:r>
              <a:rPr lang="en-US" dirty="0" smtClean="0"/>
              <a:t>is sluggish </a:t>
            </a:r>
            <a:r>
              <a:rPr lang="en-US" dirty="0"/>
              <a:t>and, compared to the mass movements, probably </a:t>
            </a:r>
            <a:r>
              <a:rPr lang="en-US" dirty="0" smtClean="0"/>
              <a:t>contributes very </a:t>
            </a:r>
            <a:r>
              <a:rPr lang="en-US" dirty="0"/>
              <a:t>little to propulsion. Mass movements are long, slow-moving </a:t>
            </a:r>
            <a:r>
              <a:rPr lang="en-US" dirty="0" smtClean="0"/>
              <a:t>but powerful </a:t>
            </a:r>
            <a:r>
              <a:rPr lang="en-US" dirty="0"/>
              <a:t>contractile waves that move over large areas of the </a:t>
            </a:r>
            <a:r>
              <a:rPr lang="en-US" dirty="0" smtClean="0"/>
              <a:t>colon three </a:t>
            </a:r>
            <a:r>
              <a:rPr lang="en-US" dirty="0"/>
              <a:t>or four times daily and force the contents toward the </a:t>
            </a:r>
            <a:r>
              <a:rPr lang="en-US" dirty="0" smtClean="0"/>
              <a:t>rectum. Typically</a:t>
            </a:r>
            <a:r>
              <a:rPr lang="en-US" dirty="0"/>
              <a:t>, they occur during or just after eating, when food begins </a:t>
            </a:r>
            <a:r>
              <a:rPr lang="en-US" dirty="0" smtClean="0"/>
              <a:t>to fill </a:t>
            </a:r>
            <a:r>
              <a:rPr lang="en-US" dirty="0"/>
              <a:t>the stomach and small </a:t>
            </a:r>
            <a:r>
              <a:rPr lang="en-US" dirty="0" smtClean="0"/>
              <a:t>intestine. The </a:t>
            </a:r>
            <a:r>
              <a:rPr lang="en-US" dirty="0"/>
              <a:t>rectum is generally empty, but when feces are forced into it </a:t>
            </a:r>
            <a:r>
              <a:rPr lang="en-US" dirty="0" smtClean="0"/>
              <a:t>by mass </a:t>
            </a:r>
            <a:r>
              <a:rPr lang="en-US" dirty="0"/>
              <a:t>movements and its wall is stretched, the defecation reflex </a:t>
            </a:r>
            <a:r>
              <a:rPr lang="en-US" dirty="0" smtClean="0"/>
              <a:t>is initiated </a:t>
            </a:r>
            <a:r>
              <a:rPr lang="en-US" dirty="0"/>
              <a:t>and the feces are forced through the anal canal, anus to </a:t>
            </a:r>
            <a:r>
              <a:rPr lang="en-US" dirty="0" smtClean="0"/>
              <a:t>the outside</a:t>
            </a:r>
            <a:r>
              <a:rPr lang="en-US" dirty="0"/>
              <a:t>. </a:t>
            </a:r>
          </a:p>
        </p:txBody>
      </p:sp>
    </p:spTree>
    <p:extLst>
      <p:ext uri="{BB962C8B-B14F-4D97-AF65-F5344CB8AC3E}">
        <p14:creationId xmlns:p14="http://schemas.microsoft.com/office/powerpoint/2010/main" xmlns="" val="3068718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65125"/>
            <a:ext cx="11976100" cy="1325563"/>
          </a:xfrm>
        </p:spPr>
        <p:txBody>
          <a:bodyPr/>
          <a:lstStyle/>
          <a:p>
            <a:r>
              <a:rPr lang="en-US" b="1" u="sng" dirty="0" smtClean="0"/>
              <a:t>Three parts of the digestive system that do not touch the food. </a:t>
            </a:r>
            <a:endParaRPr lang="en-US" b="1" u="sng" dirty="0"/>
          </a:p>
        </p:txBody>
      </p:sp>
      <p:sp>
        <p:nvSpPr>
          <p:cNvPr id="3" name="Content Placeholder 2"/>
          <p:cNvSpPr>
            <a:spLocks noGrp="1"/>
          </p:cNvSpPr>
          <p:nvPr>
            <p:ph idx="1"/>
          </p:nvPr>
        </p:nvSpPr>
        <p:spPr>
          <a:xfrm>
            <a:off x="215900" y="1825625"/>
            <a:ext cx="11137900" cy="4351338"/>
          </a:xfrm>
        </p:spPr>
        <p:txBody>
          <a:bodyPr/>
          <a:lstStyle/>
          <a:p>
            <a:pPr marL="0" indent="0">
              <a:buNone/>
            </a:pPr>
            <a:r>
              <a:rPr lang="en-US" dirty="0"/>
              <a:t>1. Liver</a:t>
            </a:r>
          </a:p>
          <a:p>
            <a:pPr marL="0" indent="0">
              <a:buNone/>
            </a:pPr>
            <a:r>
              <a:rPr lang="en-US" dirty="0" smtClean="0"/>
              <a:t>2</a:t>
            </a:r>
            <a:r>
              <a:rPr lang="en-US" dirty="0"/>
              <a:t>. Gall Bladder</a:t>
            </a:r>
          </a:p>
          <a:p>
            <a:pPr marL="0" indent="0">
              <a:buNone/>
            </a:pPr>
            <a:r>
              <a:rPr lang="en-US" dirty="0" smtClean="0"/>
              <a:t>3</a:t>
            </a:r>
            <a:r>
              <a:rPr lang="en-US" dirty="0"/>
              <a:t>. Pancreas </a:t>
            </a:r>
          </a:p>
        </p:txBody>
      </p:sp>
    </p:spTree>
    <p:extLst>
      <p:ext uri="{BB962C8B-B14F-4D97-AF65-F5344CB8AC3E}">
        <p14:creationId xmlns:p14="http://schemas.microsoft.com/office/powerpoint/2010/main" xmlns="" val="1417158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Liver</a:t>
            </a:r>
            <a:endParaRPr lang="en-US" b="1" u="sng" dirty="0"/>
          </a:p>
        </p:txBody>
      </p:sp>
      <p:sp>
        <p:nvSpPr>
          <p:cNvPr id="3" name="Content Placeholder 2"/>
          <p:cNvSpPr>
            <a:spLocks noGrp="1"/>
          </p:cNvSpPr>
          <p:nvPr>
            <p:ph idx="1"/>
          </p:nvPr>
        </p:nvSpPr>
        <p:spPr/>
        <p:txBody>
          <a:bodyPr/>
          <a:lstStyle/>
          <a:p>
            <a:pPr marL="0" indent="0">
              <a:buNone/>
            </a:pPr>
            <a:r>
              <a:rPr lang="en-US" dirty="0" smtClean="0"/>
              <a:t>• Largest </a:t>
            </a:r>
            <a:r>
              <a:rPr lang="en-US" dirty="0"/>
              <a:t>internal organ</a:t>
            </a:r>
          </a:p>
          <a:p>
            <a:pPr marL="0" indent="0">
              <a:buNone/>
            </a:pPr>
            <a:r>
              <a:rPr lang="en-US" dirty="0" smtClean="0"/>
              <a:t>• Produces </a:t>
            </a:r>
            <a:r>
              <a:rPr lang="en-US" dirty="0"/>
              <a:t>a greenish liquid called bile that breaks down fat </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5708938" y="3136900"/>
            <a:ext cx="4609524" cy="3311271"/>
          </a:xfrm>
          <a:prstGeom prst="rect">
            <a:avLst/>
          </a:prstGeom>
        </p:spPr>
      </p:pic>
      <p:pic>
        <p:nvPicPr>
          <p:cNvPr id="5" name="Picture 4"/>
          <p:cNvPicPr>
            <a:picLocks noChangeAspect="1"/>
          </p:cNvPicPr>
          <p:nvPr/>
        </p:nvPicPr>
        <p:blipFill>
          <a:blip r:embed="rId3" cstate="print"/>
          <a:stretch>
            <a:fillRect/>
          </a:stretch>
        </p:blipFill>
        <p:spPr>
          <a:xfrm>
            <a:off x="432019" y="2944889"/>
            <a:ext cx="3504762" cy="2647619"/>
          </a:xfrm>
          <a:prstGeom prst="rect">
            <a:avLst/>
          </a:prstGeom>
        </p:spPr>
      </p:pic>
    </p:spTree>
    <p:extLst>
      <p:ext uri="{BB962C8B-B14F-4D97-AF65-F5344CB8AC3E}">
        <p14:creationId xmlns:p14="http://schemas.microsoft.com/office/powerpoint/2010/main" xmlns="" val="2993247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lstStyle/>
          <a:p>
            <a:pPr algn="ctr"/>
            <a:r>
              <a:rPr lang="en-US" b="1" u="sng" dirty="0" smtClean="0"/>
              <a:t>Gall Bladder</a:t>
            </a:r>
            <a:endParaRPr lang="en-US" b="1" u="sng" dirty="0"/>
          </a:p>
        </p:txBody>
      </p:sp>
      <p:sp>
        <p:nvSpPr>
          <p:cNvPr id="3" name="Content Placeholder 2"/>
          <p:cNvSpPr>
            <a:spLocks noGrp="1"/>
          </p:cNvSpPr>
          <p:nvPr>
            <p:ph idx="1"/>
          </p:nvPr>
        </p:nvSpPr>
        <p:spPr>
          <a:xfrm>
            <a:off x="838200" y="1117600"/>
            <a:ext cx="10515600" cy="5059363"/>
          </a:xfrm>
        </p:spPr>
        <p:txBody>
          <a:bodyPr/>
          <a:lstStyle/>
          <a:p>
            <a:pPr marL="0" indent="0">
              <a:buNone/>
            </a:pPr>
            <a:r>
              <a:rPr lang="en-US" dirty="0" smtClean="0"/>
              <a:t>• Stores </a:t>
            </a:r>
            <a:r>
              <a:rPr lang="en-US" dirty="0"/>
              <a:t>bile from the </a:t>
            </a:r>
            <a:r>
              <a:rPr lang="en-US" dirty="0" smtClean="0"/>
              <a:t>liver. Secretes </a:t>
            </a:r>
            <a:r>
              <a:rPr lang="en-US" dirty="0"/>
              <a:t>it into the duodenum when needed </a:t>
            </a:r>
            <a:endParaRPr lang="en-US" dirty="0" smtClean="0"/>
          </a:p>
          <a:p>
            <a:pPr marL="0" indent="0">
              <a:buNone/>
            </a:pPr>
            <a:endParaRPr lang="en-US" dirty="0"/>
          </a:p>
        </p:txBody>
      </p:sp>
      <p:pic>
        <p:nvPicPr>
          <p:cNvPr id="4" name="Picture 3"/>
          <p:cNvPicPr>
            <a:picLocks noChangeAspect="1"/>
          </p:cNvPicPr>
          <p:nvPr/>
        </p:nvPicPr>
        <p:blipFill>
          <a:blip r:embed="rId2" cstate="print"/>
          <a:stretch>
            <a:fillRect/>
          </a:stretch>
        </p:blipFill>
        <p:spPr>
          <a:xfrm>
            <a:off x="205009" y="2073414"/>
            <a:ext cx="5268691" cy="4594086"/>
          </a:xfrm>
          <a:prstGeom prst="rect">
            <a:avLst/>
          </a:prstGeom>
        </p:spPr>
      </p:pic>
      <p:pic>
        <p:nvPicPr>
          <p:cNvPr id="5" name="Picture 4"/>
          <p:cNvPicPr>
            <a:picLocks noChangeAspect="1"/>
          </p:cNvPicPr>
          <p:nvPr/>
        </p:nvPicPr>
        <p:blipFill>
          <a:blip r:embed="rId3" cstate="print"/>
          <a:stretch>
            <a:fillRect/>
          </a:stretch>
        </p:blipFill>
        <p:spPr>
          <a:xfrm>
            <a:off x="5638801" y="1761566"/>
            <a:ext cx="6348190" cy="4905934"/>
          </a:xfrm>
          <a:prstGeom prst="rect">
            <a:avLst/>
          </a:prstGeom>
        </p:spPr>
      </p:pic>
    </p:spTree>
    <p:extLst>
      <p:ext uri="{BB962C8B-B14F-4D97-AF65-F5344CB8AC3E}">
        <p14:creationId xmlns:p14="http://schemas.microsoft.com/office/powerpoint/2010/main" xmlns="" val="413146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8975"/>
          </a:xfrm>
        </p:spPr>
        <p:txBody>
          <a:bodyPr>
            <a:normAutofit fontScale="90000"/>
          </a:bodyPr>
          <a:lstStyle/>
          <a:p>
            <a:pPr algn="ctr"/>
            <a:r>
              <a:rPr lang="en-US" b="1" u="sng" dirty="0" smtClean="0"/>
              <a:t>Pancreas</a:t>
            </a:r>
            <a:endParaRPr lang="en-US" b="1" u="sng" dirty="0"/>
          </a:p>
        </p:txBody>
      </p:sp>
      <p:sp>
        <p:nvSpPr>
          <p:cNvPr id="3" name="Content Placeholder 2"/>
          <p:cNvSpPr>
            <a:spLocks noGrp="1"/>
          </p:cNvSpPr>
          <p:nvPr>
            <p:ph idx="1"/>
          </p:nvPr>
        </p:nvSpPr>
        <p:spPr>
          <a:xfrm>
            <a:off x="838200" y="1054100"/>
            <a:ext cx="10515600" cy="5122863"/>
          </a:xfrm>
        </p:spPr>
        <p:txBody>
          <a:bodyPr/>
          <a:lstStyle/>
          <a:p>
            <a:r>
              <a:rPr lang="en-US" dirty="0" smtClean="0"/>
              <a:t>Produces </a:t>
            </a:r>
            <a:r>
              <a:rPr lang="en-US" dirty="0"/>
              <a:t>chemicals to break down protein and </a:t>
            </a:r>
            <a:r>
              <a:rPr lang="en-US" dirty="0" smtClean="0"/>
              <a:t>carbohydrates</a:t>
            </a:r>
          </a:p>
          <a:p>
            <a:r>
              <a:rPr lang="en-US" dirty="0" smtClean="0"/>
              <a:t>Chemicals </a:t>
            </a:r>
            <a:r>
              <a:rPr lang="en-US" dirty="0"/>
              <a:t>are secreted into the </a:t>
            </a:r>
            <a:r>
              <a:rPr lang="en-US" dirty="0" smtClean="0"/>
              <a:t>duodenum</a:t>
            </a:r>
          </a:p>
          <a:p>
            <a:endParaRPr lang="en-US" dirty="0"/>
          </a:p>
          <a:p>
            <a:endParaRPr lang="en-US" dirty="0"/>
          </a:p>
        </p:txBody>
      </p:sp>
      <p:pic>
        <p:nvPicPr>
          <p:cNvPr id="4" name="Picture 3"/>
          <p:cNvPicPr>
            <a:picLocks noChangeAspect="1"/>
          </p:cNvPicPr>
          <p:nvPr/>
        </p:nvPicPr>
        <p:blipFill>
          <a:blip r:embed="rId2" cstate="print"/>
          <a:stretch>
            <a:fillRect/>
          </a:stretch>
        </p:blipFill>
        <p:spPr>
          <a:xfrm>
            <a:off x="635162" y="2230547"/>
            <a:ext cx="4940138" cy="3636853"/>
          </a:xfrm>
          <a:prstGeom prst="rect">
            <a:avLst/>
          </a:prstGeom>
        </p:spPr>
      </p:pic>
      <p:pic>
        <p:nvPicPr>
          <p:cNvPr id="6" name="Picture 5"/>
          <p:cNvPicPr>
            <a:picLocks noChangeAspect="1"/>
          </p:cNvPicPr>
          <p:nvPr/>
        </p:nvPicPr>
        <p:blipFill>
          <a:blip r:embed="rId3" cstate="print"/>
          <a:stretch>
            <a:fillRect/>
          </a:stretch>
        </p:blipFill>
        <p:spPr>
          <a:xfrm>
            <a:off x="8495976" y="1484258"/>
            <a:ext cx="3060862" cy="2131273"/>
          </a:xfrm>
          <a:prstGeom prst="rect">
            <a:avLst/>
          </a:prstGeom>
        </p:spPr>
      </p:pic>
      <p:pic>
        <p:nvPicPr>
          <p:cNvPr id="7" name="Picture 6"/>
          <p:cNvPicPr>
            <a:picLocks noChangeAspect="1"/>
          </p:cNvPicPr>
          <p:nvPr/>
        </p:nvPicPr>
        <p:blipFill>
          <a:blip r:embed="rId4" cstate="print"/>
          <a:stretch>
            <a:fillRect/>
          </a:stretch>
        </p:blipFill>
        <p:spPr>
          <a:xfrm>
            <a:off x="5575300" y="3327401"/>
            <a:ext cx="6616700" cy="3509962"/>
          </a:xfrm>
          <a:prstGeom prst="rect">
            <a:avLst/>
          </a:prstGeom>
        </p:spPr>
      </p:pic>
    </p:spTree>
    <p:extLst>
      <p:ext uri="{BB962C8B-B14F-4D97-AF65-F5344CB8AC3E}">
        <p14:creationId xmlns:p14="http://schemas.microsoft.com/office/powerpoint/2010/main" xmlns="" val="311580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Homework</a:t>
            </a:r>
            <a:endParaRPr lang="en-US" b="1" u="sng" dirty="0"/>
          </a:p>
        </p:txBody>
      </p:sp>
      <p:sp>
        <p:nvSpPr>
          <p:cNvPr id="3" name="Content Placeholder 2"/>
          <p:cNvSpPr>
            <a:spLocks noGrp="1"/>
          </p:cNvSpPr>
          <p:nvPr>
            <p:ph idx="1"/>
          </p:nvPr>
        </p:nvSpPr>
        <p:spPr/>
        <p:txBody>
          <a:bodyPr/>
          <a:lstStyle/>
          <a:p>
            <a:r>
              <a:rPr lang="en-US" dirty="0" smtClean="0"/>
              <a:t>Complete Cornell notes on the digestive system slides. </a:t>
            </a:r>
            <a:r>
              <a:rPr lang="en-US" dirty="0" smtClean="0"/>
              <a:t>Use them to complete your system function worksheet</a:t>
            </a:r>
            <a:r>
              <a:rPr lang="en-US" dirty="0" smtClean="0"/>
              <a:t>. </a:t>
            </a:r>
            <a:endParaRPr lang="en-US" dirty="0"/>
          </a:p>
        </p:txBody>
      </p:sp>
    </p:spTree>
    <p:extLst>
      <p:ext uri="{BB962C8B-B14F-4D97-AF65-F5344CB8AC3E}">
        <p14:creationId xmlns:p14="http://schemas.microsoft.com/office/powerpoint/2010/main" xmlns="" val="1712739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966788"/>
          </a:xfrm>
        </p:spPr>
        <p:txBody>
          <a:bodyPr/>
          <a:lstStyle/>
          <a:p>
            <a:pPr algn="ctr"/>
            <a:r>
              <a:rPr lang="en-US" b="1" u="sng" dirty="0" smtClean="0"/>
              <a:t>Major Functions</a:t>
            </a:r>
            <a:endParaRPr lang="en-US" b="1" u="sng" dirty="0"/>
          </a:p>
        </p:txBody>
      </p:sp>
      <p:sp>
        <p:nvSpPr>
          <p:cNvPr id="3" name="Content Placeholder 2"/>
          <p:cNvSpPr>
            <a:spLocks noGrp="1"/>
          </p:cNvSpPr>
          <p:nvPr>
            <p:ph idx="1"/>
          </p:nvPr>
        </p:nvSpPr>
        <p:spPr>
          <a:xfrm>
            <a:off x="101600" y="635000"/>
            <a:ext cx="11874500" cy="5541963"/>
          </a:xfrm>
        </p:spPr>
        <p:txBody>
          <a:bodyPr/>
          <a:lstStyle/>
          <a:p>
            <a:pPr marL="514350" indent="-514350">
              <a:buAutoNum type="arabicPeriod"/>
            </a:pPr>
            <a:r>
              <a:rPr lang="en-US" dirty="0" smtClean="0"/>
              <a:t>Ingestion </a:t>
            </a:r>
          </a:p>
          <a:p>
            <a:pPr marL="514350" indent="-514350">
              <a:buAutoNum type="arabicPeriod" startAt="2"/>
            </a:pPr>
            <a:r>
              <a:rPr lang="en-US" dirty="0" smtClean="0"/>
              <a:t>Propulsion</a:t>
            </a:r>
          </a:p>
          <a:p>
            <a:pPr marL="514350" indent="-514350">
              <a:buAutoNum type="arabicPeriod" startAt="2"/>
            </a:pPr>
            <a:r>
              <a:rPr lang="en-US" dirty="0" smtClean="0"/>
              <a:t>Food </a:t>
            </a:r>
            <a:r>
              <a:rPr lang="en-US" dirty="0"/>
              <a:t>breakdown: mechanical </a:t>
            </a:r>
            <a:r>
              <a:rPr lang="en-US" dirty="0" smtClean="0"/>
              <a:t>digestion</a:t>
            </a:r>
          </a:p>
          <a:p>
            <a:pPr marL="514350" indent="-514350">
              <a:buAutoNum type="arabicPeriod" startAt="2"/>
            </a:pPr>
            <a:r>
              <a:rPr lang="en-US" dirty="0" smtClean="0"/>
              <a:t>Food </a:t>
            </a:r>
            <a:r>
              <a:rPr lang="en-US" dirty="0"/>
              <a:t>breakdown: chemical </a:t>
            </a:r>
            <a:r>
              <a:rPr lang="en-US" dirty="0" smtClean="0"/>
              <a:t>digestion</a:t>
            </a:r>
          </a:p>
          <a:p>
            <a:pPr marL="514350" indent="-514350">
              <a:buAutoNum type="arabicPeriod" startAt="2"/>
            </a:pPr>
            <a:r>
              <a:rPr lang="en-US" dirty="0" smtClean="0"/>
              <a:t>Absorption</a:t>
            </a:r>
          </a:p>
          <a:p>
            <a:pPr marL="514350" indent="-514350">
              <a:buAutoNum type="arabicPeriod" startAt="2"/>
            </a:pPr>
            <a:r>
              <a:rPr lang="en-US" dirty="0" smtClean="0"/>
              <a:t>Defecation</a:t>
            </a:r>
            <a:endParaRPr lang="en-US" dirty="0"/>
          </a:p>
        </p:txBody>
      </p:sp>
      <p:pic>
        <p:nvPicPr>
          <p:cNvPr id="4" name="Picture 3"/>
          <p:cNvPicPr>
            <a:picLocks noChangeAspect="1"/>
          </p:cNvPicPr>
          <p:nvPr/>
        </p:nvPicPr>
        <p:blipFill>
          <a:blip r:embed="rId2" cstate="print"/>
          <a:stretch>
            <a:fillRect/>
          </a:stretch>
        </p:blipFill>
        <p:spPr>
          <a:xfrm>
            <a:off x="2463800" y="2692400"/>
            <a:ext cx="4813300" cy="3581400"/>
          </a:xfrm>
          <a:prstGeom prst="rect">
            <a:avLst/>
          </a:prstGeom>
        </p:spPr>
      </p:pic>
      <p:pic>
        <p:nvPicPr>
          <p:cNvPr id="5" name="Picture 4"/>
          <p:cNvPicPr>
            <a:picLocks noChangeAspect="1"/>
          </p:cNvPicPr>
          <p:nvPr/>
        </p:nvPicPr>
        <p:blipFill>
          <a:blip r:embed="rId3" cstate="print"/>
          <a:stretch>
            <a:fillRect/>
          </a:stretch>
        </p:blipFill>
        <p:spPr>
          <a:xfrm>
            <a:off x="7454900" y="842963"/>
            <a:ext cx="4686300" cy="5824536"/>
          </a:xfrm>
          <a:prstGeom prst="rect">
            <a:avLst/>
          </a:prstGeom>
        </p:spPr>
      </p:pic>
    </p:spTree>
    <p:extLst>
      <p:ext uri="{BB962C8B-B14F-4D97-AF65-F5344CB8AC3E}">
        <p14:creationId xmlns:p14="http://schemas.microsoft.com/office/powerpoint/2010/main" xmlns="" val="3241898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701675"/>
          </a:xfrm>
        </p:spPr>
        <p:txBody>
          <a:bodyPr/>
          <a:lstStyle/>
          <a:p>
            <a:pPr algn="ctr"/>
            <a:r>
              <a:rPr lang="en-US" b="1" u="sng" dirty="0" smtClean="0"/>
              <a:t>Food Ingestion and Breakdown</a:t>
            </a:r>
            <a:endParaRPr lang="en-US" b="1" u="sng" dirty="0"/>
          </a:p>
        </p:txBody>
      </p:sp>
      <p:sp>
        <p:nvSpPr>
          <p:cNvPr id="3" name="Content Placeholder 2"/>
          <p:cNvSpPr>
            <a:spLocks noGrp="1"/>
          </p:cNvSpPr>
          <p:nvPr>
            <p:ph idx="1"/>
          </p:nvPr>
        </p:nvSpPr>
        <p:spPr>
          <a:xfrm>
            <a:off x="266700" y="812800"/>
            <a:ext cx="11633200" cy="5867400"/>
          </a:xfrm>
        </p:spPr>
        <p:txBody>
          <a:bodyPr>
            <a:normAutofit/>
          </a:bodyPr>
          <a:lstStyle/>
          <a:p>
            <a:r>
              <a:rPr lang="en-US" dirty="0"/>
              <a:t>Food must be placed into the mouth before it can be acted on. This is </a:t>
            </a:r>
            <a:r>
              <a:rPr lang="en-US" dirty="0" smtClean="0"/>
              <a:t>an active</a:t>
            </a:r>
            <a:r>
              <a:rPr lang="en-US" dirty="0"/>
              <a:t>, voluntary process called ingestion</a:t>
            </a:r>
            <a:r>
              <a:rPr lang="en-US" dirty="0" smtClean="0"/>
              <a:t>.</a:t>
            </a:r>
          </a:p>
          <a:p>
            <a:r>
              <a:rPr lang="en-US" dirty="0" smtClean="0"/>
              <a:t>Food is placed in </a:t>
            </a:r>
            <a:r>
              <a:rPr lang="en-US" dirty="0"/>
              <a:t>the mouth, both mechanical and </a:t>
            </a:r>
            <a:r>
              <a:rPr lang="en-US" dirty="0" smtClean="0"/>
              <a:t>chemical digestion begin at this point</a:t>
            </a:r>
          </a:p>
          <a:p>
            <a:r>
              <a:rPr lang="en-US" dirty="0"/>
              <a:t> </a:t>
            </a:r>
            <a:r>
              <a:rPr lang="en-US" dirty="0" smtClean="0"/>
              <a:t>The </a:t>
            </a:r>
            <a:r>
              <a:rPr lang="en-US" dirty="0"/>
              <a:t>food is physically broken down into </a:t>
            </a:r>
            <a:r>
              <a:rPr lang="en-US" dirty="0" smtClean="0"/>
              <a:t>smaller particles </a:t>
            </a:r>
            <a:r>
              <a:rPr lang="en-US" dirty="0"/>
              <a:t>by </a:t>
            </a:r>
            <a:r>
              <a:rPr lang="en-US" dirty="0" smtClean="0"/>
              <a:t>chewing. Saliva then begins the chemical proses. </a:t>
            </a:r>
          </a:p>
          <a:p>
            <a:r>
              <a:rPr lang="en-US" dirty="0"/>
              <a:t>Saliva is normally secreted continuously to keep the mouth </a:t>
            </a:r>
            <a:r>
              <a:rPr lang="en-US" dirty="0" smtClean="0"/>
              <a:t>moist; but</a:t>
            </a:r>
            <a:r>
              <a:rPr lang="en-US" dirty="0"/>
              <a:t>, when food enters the mouth, much larger amounts of saliva </a:t>
            </a:r>
            <a:r>
              <a:rPr lang="en-US" dirty="0" smtClean="0"/>
              <a:t>pour out.</a:t>
            </a:r>
          </a:p>
          <a:p>
            <a:r>
              <a:rPr lang="en-US" dirty="0" smtClean="0"/>
              <a:t>No food absorption happens in the mouth. </a:t>
            </a:r>
          </a:p>
          <a:p>
            <a:r>
              <a:rPr lang="en-US" dirty="0"/>
              <a:t>The pharynx and esophagus have no digestive function; they </a:t>
            </a:r>
            <a:r>
              <a:rPr lang="en-US" dirty="0" smtClean="0"/>
              <a:t>simply provide </a:t>
            </a:r>
            <a:r>
              <a:rPr lang="en-US" dirty="0"/>
              <a:t>passageways to carry food to the stomach.</a:t>
            </a:r>
          </a:p>
        </p:txBody>
      </p:sp>
    </p:spTree>
    <p:extLst>
      <p:ext uri="{BB962C8B-B14F-4D97-AF65-F5344CB8AC3E}">
        <p14:creationId xmlns:p14="http://schemas.microsoft.com/office/powerpoint/2010/main" xmlns="" val="259438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Propulsion</a:t>
            </a:r>
            <a:endParaRPr lang="en-US" dirty="0"/>
          </a:p>
        </p:txBody>
      </p:sp>
      <p:sp>
        <p:nvSpPr>
          <p:cNvPr id="3" name="Content Placeholder 2"/>
          <p:cNvSpPr>
            <a:spLocks noGrp="1"/>
          </p:cNvSpPr>
          <p:nvPr>
            <p:ph idx="1"/>
          </p:nvPr>
        </p:nvSpPr>
        <p:spPr>
          <a:xfrm>
            <a:off x="190500" y="1825625"/>
            <a:ext cx="11163300" cy="4351338"/>
          </a:xfrm>
        </p:spPr>
        <p:txBody>
          <a:bodyPr>
            <a:normAutofit/>
          </a:bodyPr>
          <a:lstStyle/>
          <a:p>
            <a:r>
              <a:rPr lang="en-US" sz="2000" dirty="0"/>
              <a:t>Food must first be swallowed. Swallowing is a complicated </a:t>
            </a:r>
            <a:r>
              <a:rPr lang="en-US" sz="2000" dirty="0" smtClean="0"/>
              <a:t>process that </a:t>
            </a:r>
            <a:r>
              <a:rPr lang="en-US" sz="2000" dirty="0"/>
              <a:t>involves the coordinated activity of several structures (</a:t>
            </a:r>
            <a:r>
              <a:rPr lang="en-US" sz="2000" dirty="0" smtClean="0"/>
              <a:t>tongue, soft </a:t>
            </a:r>
            <a:r>
              <a:rPr lang="en-US" sz="2000" dirty="0"/>
              <a:t>palate, pharynx, and esophagus). </a:t>
            </a:r>
            <a:endParaRPr lang="en-US" sz="2000" dirty="0" smtClean="0"/>
          </a:p>
          <a:p>
            <a:r>
              <a:rPr lang="en-US" sz="2000" dirty="0" smtClean="0"/>
              <a:t>It </a:t>
            </a:r>
            <a:r>
              <a:rPr lang="en-US" sz="2000" dirty="0"/>
              <a:t>has two major phases:</a:t>
            </a:r>
          </a:p>
          <a:p>
            <a:pPr marL="0" indent="0">
              <a:buNone/>
            </a:pPr>
            <a:r>
              <a:rPr lang="en-US" sz="2000" dirty="0"/>
              <a:t>1. The voluntary buccal phase, occurs in the mouth. Once the </a:t>
            </a:r>
            <a:r>
              <a:rPr lang="en-US" sz="2000" dirty="0" smtClean="0"/>
              <a:t>food has </a:t>
            </a:r>
            <a:r>
              <a:rPr lang="en-US" sz="2000" dirty="0"/>
              <a:t>been chewed and well mixed with saliva, the bolus is forced </a:t>
            </a:r>
            <a:r>
              <a:rPr lang="en-US" sz="2000" dirty="0" smtClean="0"/>
              <a:t>into the </a:t>
            </a:r>
            <a:r>
              <a:rPr lang="en-US" sz="2000" dirty="0"/>
              <a:t>pharynx by the tongue.</a:t>
            </a:r>
          </a:p>
          <a:p>
            <a:pPr marL="0" indent="0">
              <a:buNone/>
            </a:pPr>
            <a:r>
              <a:rPr lang="en-US" sz="2000" dirty="0"/>
              <a:t>2. The involuntary pharyngeal-esophageal phase, transports </a:t>
            </a:r>
            <a:r>
              <a:rPr lang="en-US" sz="2000" dirty="0" smtClean="0"/>
              <a:t>food through </a:t>
            </a:r>
            <a:r>
              <a:rPr lang="en-US" sz="2000" dirty="0"/>
              <a:t>the pharynx and esophagus. </a:t>
            </a:r>
            <a:endParaRPr lang="en-US" sz="2000" dirty="0" smtClean="0"/>
          </a:p>
          <a:p>
            <a:r>
              <a:rPr lang="en-US" sz="2000" dirty="0" smtClean="0"/>
              <a:t>The </a:t>
            </a:r>
            <a:r>
              <a:rPr lang="en-US" sz="2000" dirty="0"/>
              <a:t>parasympathetic division </a:t>
            </a:r>
            <a:r>
              <a:rPr lang="en-US" sz="2000" dirty="0" smtClean="0"/>
              <a:t>of the </a:t>
            </a:r>
            <a:r>
              <a:rPr lang="en-US" sz="2000" dirty="0"/>
              <a:t>autonomic nervous system controls this phase.</a:t>
            </a:r>
          </a:p>
          <a:p>
            <a:r>
              <a:rPr lang="en-US" sz="2000" dirty="0"/>
              <a:t>Food is moved through the pharynx and then into the esophagus </a:t>
            </a:r>
            <a:r>
              <a:rPr lang="en-US" sz="2000" dirty="0" smtClean="0"/>
              <a:t>below by </a:t>
            </a:r>
            <a:r>
              <a:rPr lang="en-US" sz="2000" dirty="0"/>
              <a:t>wavelike peristaltic contractions of their muscular walls—first </a:t>
            </a:r>
            <a:r>
              <a:rPr lang="en-US" sz="2000" dirty="0" smtClean="0"/>
              <a:t>the longitudinal </a:t>
            </a:r>
            <a:r>
              <a:rPr lang="en-US" sz="2000" dirty="0"/>
              <a:t>muscles contract, and then the circular muscles contract. </a:t>
            </a:r>
          </a:p>
        </p:txBody>
      </p:sp>
      <p:pic>
        <p:nvPicPr>
          <p:cNvPr id="4" name="Picture 3"/>
          <p:cNvPicPr>
            <a:picLocks noChangeAspect="1"/>
          </p:cNvPicPr>
          <p:nvPr/>
        </p:nvPicPr>
        <p:blipFill>
          <a:blip r:embed="rId2" cstate="print"/>
          <a:stretch>
            <a:fillRect/>
          </a:stretch>
        </p:blipFill>
        <p:spPr>
          <a:xfrm>
            <a:off x="4724400" y="0"/>
            <a:ext cx="5689600" cy="1825625"/>
          </a:xfrm>
          <a:prstGeom prst="rect">
            <a:avLst/>
          </a:prstGeom>
        </p:spPr>
      </p:pic>
      <p:pic>
        <p:nvPicPr>
          <p:cNvPr id="5" name="Picture 4"/>
          <p:cNvPicPr>
            <a:picLocks noChangeAspect="1"/>
          </p:cNvPicPr>
          <p:nvPr/>
        </p:nvPicPr>
        <p:blipFill>
          <a:blip r:embed="rId3" cstate="print"/>
          <a:stretch>
            <a:fillRect/>
          </a:stretch>
        </p:blipFill>
        <p:spPr>
          <a:xfrm>
            <a:off x="2463800" y="5016500"/>
            <a:ext cx="9232900" cy="1711147"/>
          </a:xfrm>
          <a:prstGeom prst="rect">
            <a:avLst/>
          </a:prstGeom>
        </p:spPr>
      </p:pic>
    </p:spTree>
    <p:extLst>
      <p:ext uri="{BB962C8B-B14F-4D97-AF65-F5344CB8AC3E}">
        <p14:creationId xmlns:p14="http://schemas.microsoft.com/office/powerpoint/2010/main" xmlns="" val="2942773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98425"/>
            <a:ext cx="10515600" cy="1196975"/>
          </a:xfrm>
        </p:spPr>
        <p:txBody>
          <a:bodyPr>
            <a:normAutofit fontScale="90000"/>
          </a:bodyPr>
          <a:lstStyle/>
          <a:p>
            <a:r>
              <a:rPr lang="en-US" b="1" u="sng" dirty="0" smtClean="0"/>
              <a:t>Contributions of </a:t>
            </a:r>
            <a:r>
              <a:rPr lang="en-US" b="1" u="sng" dirty="0"/>
              <a:t>the Stomach </a:t>
            </a:r>
            <a:br>
              <a:rPr lang="en-US" b="1" u="sng" dirty="0"/>
            </a:br>
            <a:r>
              <a:rPr lang="en-US" b="1" u="sng" dirty="0"/>
              <a:t>Food </a:t>
            </a:r>
            <a:r>
              <a:rPr lang="en-US" b="1" u="sng" dirty="0" smtClean="0"/>
              <a:t>Breakdown </a:t>
            </a:r>
            <a:r>
              <a:rPr lang="en-US" sz="2200" b="1" u="sng" dirty="0" smtClean="0"/>
              <a:t>( Read the paragraph and break it down into useful notes.)</a:t>
            </a:r>
            <a:endParaRPr lang="en-US" sz="2200" b="1" u="sng" dirty="0"/>
          </a:p>
        </p:txBody>
      </p:sp>
      <p:sp>
        <p:nvSpPr>
          <p:cNvPr id="3" name="Content Placeholder 2"/>
          <p:cNvSpPr>
            <a:spLocks noGrp="1"/>
          </p:cNvSpPr>
          <p:nvPr>
            <p:ph idx="1"/>
          </p:nvPr>
        </p:nvSpPr>
        <p:spPr>
          <a:xfrm>
            <a:off x="177800" y="1295400"/>
            <a:ext cx="11811000" cy="5384800"/>
          </a:xfrm>
        </p:spPr>
        <p:txBody>
          <a:bodyPr>
            <a:normAutofit/>
          </a:bodyPr>
          <a:lstStyle/>
          <a:p>
            <a:pPr marL="0" indent="0">
              <a:buNone/>
            </a:pPr>
            <a:r>
              <a:rPr lang="en-US" sz="2000" dirty="0"/>
              <a:t>Secretion of gastric juice is regulated by both neural and </a:t>
            </a:r>
            <a:r>
              <a:rPr lang="en-US" sz="2000" dirty="0" smtClean="0"/>
              <a:t>hormonal factors</a:t>
            </a:r>
            <a:r>
              <a:rPr lang="en-US" sz="2000" dirty="0"/>
              <a:t>. The sight, smell, and taste of food stimulate </a:t>
            </a:r>
            <a:r>
              <a:rPr lang="en-US" sz="2000" dirty="0" smtClean="0"/>
              <a:t>parasympathetic nervous </a:t>
            </a:r>
            <a:r>
              <a:rPr lang="en-US" sz="2000" dirty="0"/>
              <a:t>system reflexes, which increase the secretion of gastric </a:t>
            </a:r>
            <a:r>
              <a:rPr lang="en-US" sz="2000" dirty="0" smtClean="0"/>
              <a:t>juice by </a:t>
            </a:r>
            <a:r>
              <a:rPr lang="en-US" sz="2000" dirty="0"/>
              <a:t>the stomach glands. In addition, the presence of food and a </a:t>
            </a:r>
            <a:r>
              <a:rPr lang="en-US" sz="2000" dirty="0" smtClean="0"/>
              <a:t>falling pH </a:t>
            </a:r>
            <a:r>
              <a:rPr lang="en-US" sz="2000" dirty="0"/>
              <a:t>in the stomach stimulate the stomach cells to release the </a:t>
            </a:r>
            <a:r>
              <a:rPr lang="en-US" sz="2000" dirty="0" smtClean="0"/>
              <a:t>hormone gastrin</a:t>
            </a:r>
            <a:r>
              <a:rPr lang="en-US" sz="2000" dirty="0"/>
              <a:t>. Gastrin prods the stomach glands to produce still more of </a:t>
            </a:r>
            <a:r>
              <a:rPr lang="en-US" sz="2000" dirty="0" smtClean="0"/>
              <a:t>the protein-digesting </a:t>
            </a:r>
            <a:r>
              <a:rPr lang="en-US" sz="2000" dirty="0"/>
              <a:t>enzymes (pepsinogens), mucus, and hydrochloric </a:t>
            </a:r>
            <a:r>
              <a:rPr lang="en-US" sz="2000" dirty="0" smtClean="0"/>
              <a:t>acid. Under </a:t>
            </a:r>
            <a:r>
              <a:rPr lang="en-US" sz="2000" dirty="0"/>
              <a:t>normal conditions, 2 to 3 liters of gastric juice are </a:t>
            </a:r>
            <a:r>
              <a:rPr lang="en-US" sz="2000" dirty="0" smtClean="0"/>
              <a:t>produced every day. The </a:t>
            </a:r>
            <a:r>
              <a:rPr lang="en-US" sz="2000" dirty="0"/>
              <a:t>extremely acidic environment is necessary, to </a:t>
            </a:r>
            <a:r>
              <a:rPr lang="en-US" sz="2000" dirty="0" smtClean="0"/>
              <a:t>activate pepsinogen </a:t>
            </a:r>
            <a:r>
              <a:rPr lang="en-US" sz="2000" dirty="0"/>
              <a:t>to pepsin, the active protein digesting enzyme. Rennin, </a:t>
            </a:r>
            <a:r>
              <a:rPr lang="en-US" sz="2000" dirty="0" smtClean="0"/>
              <a:t>the second </a:t>
            </a:r>
            <a:r>
              <a:rPr lang="en-US" sz="2000" dirty="0"/>
              <a:t>protein-digesting enzyme produced by the stomach, </a:t>
            </a:r>
            <a:r>
              <a:rPr lang="en-US" sz="2000" dirty="0" smtClean="0"/>
              <a:t>works primarily </a:t>
            </a:r>
            <a:r>
              <a:rPr lang="en-US" sz="2000" dirty="0"/>
              <a:t>on milk protein and converts it to a substance that looks </a:t>
            </a:r>
            <a:r>
              <a:rPr lang="en-US" sz="2000" dirty="0" smtClean="0"/>
              <a:t>like sour milk. As </a:t>
            </a:r>
            <a:r>
              <a:rPr lang="en-US" sz="2000" dirty="0"/>
              <a:t>food enters and fills the stomach, its wall begins to stretch (at </a:t>
            </a:r>
            <a:r>
              <a:rPr lang="en-US" sz="2000" dirty="0" smtClean="0"/>
              <a:t>the same </a:t>
            </a:r>
            <a:r>
              <a:rPr lang="en-US" sz="2000" dirty="0"/>
              <a:t>time the gastric juices are being secreted). Then the three </a:t>
            </a:r>
            <a:r>
              <a:rPr lang="en-US" sz="2000" dirty="0" smtClean="0"/>
              <a:t>muscle layers </a:t>
            </a:r>
            <a:r>
              <a:rPr lang="en-US" sz="2000" dirty="0"/>
              <a:t>of the stomach wall become active. They compress and </a:t>
            </a:r>
            <a:r>
              <a:rPr lang="en-US" sz="2000" dirty="0" smtClean="0"/>
              <a:t>pummel the </a:t>
            </a:r>
            <a:r>
              <a:rPr lang="en-US" sz="2000" dirty="0"/>
              <a:t>food so that the semi-fluid </a:t>
            </a:r>
            <a:r>
              <a:rPr lang="en-US" sz="2000" dirty="0" err="1"/>
              <a:t>chyme</a:t>
            </a:r>
            <a:r>
              <a:rPr lang="en-US" sz="2000" dirty="0"/>
              <a:t> is formed. </a:t>
            </a:r>
          </a:p>
        </p:txBody>
      </p:sp>
      <p:pic>
        <p:nvPicPr>
          <p:cNvPr id="4" name="Picture 3"/>
          <p:cNvPicPr>
            <a:picLocks noChangeAspect="1"/>
          </p:cNvPicPr>
          <p:nvPr/>
        </p:nvPicPr>
        <p:blipFill>
          <a:blip r:embed="rId2" cstate="print"/>
          <a:stretch>
            <a:fillRect/>
          </a:stretch>
        </p:blipFill>
        <p:spPr>
          <a:xfrm>
            <a:off x="177799" y="4165600"/>
            <a:ext cx="4127501" cy="2692401"/>
          </a:xfrm>
          <a:prstGeom prst="rect">
            <a:avLst/>
          </a:prstGeom>
        </p:spPr>
      </p:pic>
      <p:pic>
        <p:nvPicPr>
          <p:cNvPr id="5" name="Picture 4"/>
          <p:cNvPicPr>
            <a:picLocks noChangeAspect="1"/>
          </p:cNvPicPr>
          <p:nvPr/>
        </p:nvPicPr>
        <p:blipFill>
          <a:blip r:embed="rId3" cstate="print"/>
          <a:stretch>
            <a:fillRect/>
          </a:stretch>
        </p:blipFill>
        <p:spPr>
          <a:xfrm>
            <a:off x="4432301" y="4165601"/>
            <a:ext cx="7556499" cy="2603500"/>
          </a:xfrm>
          <a:prstGeom prst="rect">
            <a:avLst/>
          </a:prstGeom>
        </p:spPr>
      </p:pic>
    </p:spTree>
    <p:extLst>
      <p:ext uri="{BB962C8B-B14F-4D97-AF65-F5344CB8AC3E}">
        <p14:creationId xmlns:p14="http://schemas.microsoft.com/office/powerpoint/2010/main" xmlns="" val="29299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0075"/>
          </a:xfrm>
        </p:spPr>
        <p:txBody>
          <a:bodyPr>
            <a:normAutofit fontScale="90000"/>
          </a:bodyPr>
          <a:lstStyle/>
          <a:p>
            <a:r>
              <a:rPr lang="en-US" b="1" u="sng" dirty="0" smtClean="0"/>
              <a:t>Food Propulsion (Stomach)</a:t>
            </a:r>
            <a:endParaRPr lang="en-US" b="1" u="sng" dirty="0"/>
          </a:p>
        </p:txBody>
      </p:sp>
      <p:sp>
        <p:nvSpPr>
          <p:cNvPr id="3" name="Content Placeholder 2"/>
          <p:cNvSpPr>
            <a:spLocks noGrp="1"/>
          </p:cNvSpPr>
          <p:nvPr>
            <p:ph idx="1"/>
          </p:nvPr>
        </p:nvSpPr>
        <p:spPr>
          <a:xfrm>
            <a:off x="838200" y="965200"/>
            <a:ext cx="10515600" cy="5211763"/>
          </a:xfrm>
        </p:spPr>
        <p:txBody>
          <a:bodyPr>
            <a:normAutofit/>
          </a:bodyPr>
          <a:lstStyle/>
          <a:p>
            <a:pPr marL="0" indent="0">
              <a:buNone/>
            </a:pPr>
            <a:r>
              <a:rPr lang="en-US" dirty="0"/>
              <a:t>Once the food has been well mixed, a rippling peristalsis begins in </a:t>
            </a:r>
            <a:r>
              <a:rPr lang="en-US" dirty="0" smtClean="0"/>
              <a:t>the lower </a:t>
            </a:r>
            <a:r>
              <a:rPr lang="en-US" dirty="0"/>
              <a:t>half of the stomach. The pylorus of the stomach, which </a:t>
            </a:r>
            <a:r>
              <a:rPr lang="en-US" dirty="0" smtClean="0"/>
              <a:t>holds about </a:t>
            </a:r>
            <a:r>
              <a:rPr lang="en-US" dirty="0"/>
              <a:t>30 ml of </a:t>
            </a:r>
            <a:r>
              <a:rPr lang="en-US" dirty="0" err="1"/>
              <a:t>chyme</a:t>
            </a:r>
            <a:r>
              <a:rPr lang="en-US" dirty="0"/>
              <a:t>, acts like a meter that allows only liquids and </a:t>
            </a:r>
            <a:r>
              <a:rPr lang="en-US" dirty="0" smtClean="0"/>
              <a:t>very small </a:t>
            </a:r>
            <a:r>
              <a:rPr lang="en-US" dirty="0"/>
              <a:t>particles to pass through the pyloric sphincter. When the </a:t>
            </a:r>
            <a:r>
              <a:rPr lang="en-US" dirty="0" smtClean="0"/>
              <a:t>duodenum is </a:t>
            </a:r>
            <a:r>
              <a:rPr lang="en-US" dirty="0"/>
              <a:t>filled with </a:t>
            </a:r>
            <a:r>
              <a:rPr lang="en-US" dirty="0" err="1"/>
              <a:t>chyme</a:t>
            </a:r>
            <a:r>
              <a:rPr lang="en-US" dirty="0"/>
              <a:t> and its wall is stretched, a nervous reflex, </a:t>
            </a:r>
            <a:r>
              <a:rPr lang="en-US" dirty="0" smtClean="0"/>
              <a:t>the </a:t>
            </a:r>
            <a:r>
              <a:rPr lang="en-US" dirty="0" err="1" smtClean="0"/>
              <a:t>enterogastric</a:t>
            </a:r>
            <a:r>
              <a:rPr lang="en-US" dirty="0" smtClean="0"/>
              <a:t> </a:t>
            </a:r>
            <a:r>
              <a:rPr lang="en-US" dirty="0"/>
              <a:t>reflex, occurs. This reflex slows the emptying of </a:t>
            </a:r>
            <a:r>
              <a:rPr lang="en-US" dirty="0" smtClean="0"/>
              <a:t>the stomach</a:t>
            </a:r>
            <a:r>
              <a:rPr lang="en-US" dirty="0"/>
              <a:t>. Generally, it takes about 4 hours for the stomach to </a:t>
            </a:r>
            <a:r>
              <a:rPr lang="en-US" dirty="0" smtClean="0"/>
              <a:t>empty completely </a:t>
            </a:r>
            <a:r>
              <a:rPr lang="en-US" dirty="0"/>
              <a:t>after eating a well-balanced meal and 6 hours or more if </a:t>
            </a:r>
            <a:r>
              <a:rPr lang="en-US" dirty="0" smtClean="0"/>
              <a:t>the meal </a:t>
            </a:r>
            <a:r>
              <a:rPr lang="en-US" dirty="0"/>
              <a:t>has a high fat content.</a:t>
            </a:r>
          </a:p>
        </p:txBody>
      </p:sp>
      <p:pic>
        <p:nvPicPr>
          <p:cNvPr id="4" name="Picture 3"/>
          <p:cNvPicPr>
            <a:picLocks noChangeAspect="1"/>
          </p:cNvPicPr>
          <p:nvPr/>
        </p:nvPicPr>
        <p:blipFill>
          <a:blip r:embed="rId2" cstate="print"/>
          <a:stretch>
            <a:fillRect/>
          </a:stretch>
        </p:blipFill>
        <p:spPr>
          <a:xfrm>
            <a:off x="3136900" y="4572000"/>
            <a:ext cx="8623300" cy="2082800"/>
          </a:xfrm>
          <a:prstGeom prst="rect">
            <a:avLst/>
          </a:prstGeom>
        </p:spPr>
      </p:pic>
    </p:spTree>
    <p:extLst>
      <p:ext uri="{BB962C8B-B14F-4D97-AF65-F5344CB8AC3E}">
        <p14:creationId xmlns:p14="http://schemas.microsoft.com/office/powerpoint/2010/main" xmlns="" val="3765722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55699"/>
          </a:xfrm>
        </p:spPr>
        <p:txBody>
          <a:bodyPr>
            <a:normAutofit fontScale="90000"/>
          </a:bodyPr>
          <a:lstStyle/>
          <a:p>
            <a:r>
              <a:rPr lang="en-US" dirty="0" smtClean="0"/>
              <a:t>Small Intestines </a:t>
            </a:r>
            <a:br>
              <a:rPr lang="en-US" dirty="0" smtClean="0"/>
            </a:br>
            <a:r>
              <a:rPr lang="en-US" dirty="0" smtClean="0"/>
              <a:t>( Food breakdown and absorption)</a:t>
            </a:r>
            <a:endParaRPr lang="en-US" dirty="0"/>
          </a:p>
        </p:txBody>
      </p:sp>
      <p:sp>
        <p:nvSpPr>
          <p:cNvPr id="3" name="Content Placeholder 2"/>
          <p:cNvSpPr>
            <a:spLocks noGrp="1"/>
          </p:cNvSpPr>
          <p:nvPr>
            <p:ph idx="1"/>
          </p:nvPr>
        </p:nvSpPr>
        <p:spPr>
          <a:xfrm>
            <a:off x="190500" y="1155700"/>
            <a:ext cx="11823700" cy="5549899"/>
          </a:xfrm>
        </p:spPr>
        <p:txBody>
          <a:bodyPr>
            <a:normAutofit/>
          </a:bodyPr>
          <a:lstStyle/>
          <a:p>
            <a:pPr marL="0" indent="0">
              <a:buNone/>
            </a:pPr>
            <a:r>
              <a:rPr lang="en-US" sz="1800" dirty="0"/>
              <a:t>Food reaching the small intestine is only partially </a:t>
            </a:r>
            <a:r>
              <a:rPr lang="en-US" sz="1800" dirty="0" smtClean="0"/>
              <a:t>digested. Carbohydrate </a:t>
            </a:r>
            <a:r>
              <a:rPr lang="en-US" sz="1800" dirty="0"/>
              <a:t>and protein digestion have been started, </a:t>
            </a:r>
            <a:r>
              <a:rPr lang="en-US" sz="1800" dirty="0" smtClean="0"/>
              <a:t>but virtually </a:t>
            </a:r>
            <a:r>
              <a:rPr lang="en-US" sz="1800" dirty="0"/>
              <a:t>no fats have been digested up to this point. Here the </a:t>
            </a:r>
            <a:r>
              <a:rPr lang="en-US" sz="1800" dirty="0" smtClean="0"/>
              <a:t>5 process </a:t>
            </a:r>
            <a:r>
              <a:rPr lang="en-US" sz="1800" dirty="0"/>
              <a:t>of chemical food digestion is accelerated as the </a:t>
            </a:r>
            <a:r>
              <a:rPr lang="en-US" sz="1800" dirty="0" smtClean="0"/>
              <a:t>food takes </a:t>
            </a:r>
            <a:r>
              <a:rPr lang="en-US" sz="1800" dirty="0"/>
              <a:t>about 3-6 hour journey through the small intestine. By </a:t>
            </a:r>
            <a:r>
              <a:rPr lang="en-US" sz="1800" dirty="0" smtClean="0"/>
              <a:t>the time </a:t>
            </a:r>
            <a:r>
              <a:rPr lang="en-US" sz="1800" dirty="0"/>
              <a:t>the food reaches the end of the small intestine, digestion </a:t>
            </a:r>
            <a:r>
              <a:rPr lang="en-US" sz="1800" dirty="0" smtClean="0"/>
              <a:t>is complete </a:t>
            </a:r>
            <a:r>
              <a:rPr lang="en-US" sz="1800" dirty="0"/>
              <a:t>and nearly all food absorption has </a:t>
            </a:r>
            <a:r>
              <a:rPr lang="en-US" sz="1800" dirty="0" smtClean="0"/>
              <a:t>occurred. The </a:t>
            </a:r>
            <a:r>
              <a:rPr lang="en-US" sz="1800" dirty="0"/>
              <a:t>microvilli of small intestine cells bear a few </a:t>
            </a:r>
            <a:r>
              <a:rPr lang="en-US" sz="1800" dirty="0" smtClean="0"/>
              <a:t>important enzymes</a:t>
            </a:r>
            <a:r>
              <a:rPr lang="en-US" sz="1800" dirty="0"/>
              <a:t>, the so-called brush border enzymes that break </a:t>
            </a:r>
            <a:r>
              <a:rPr lang="en-US" sz="1800" dirty="0" smtClean="0"/>
              <a:t>down double </a:t>
            </a:r>
            <a:r>
              <a:rPr lang="en-US" sz="1800" dirty="0"/>
              <a:t>sugars into simple sugars and complete protein </a:t>
            </a:r>
            <a:r>
              <a:rPr lang="en-US" sz="1800" dirty="0" smtClean="0"/>
              <a:t>digestion. Intestinal </a:t>
            </a:r>
            <a:r>
              <a:rPr lang="en-US" sz="1800" dirty="0"/>
              <a:t>juice itself is relatively enzyme-poor, and </a:t>
            </a:r>
            <a:r>
              <a:rPr lang="en-US" sz="1800" dirty="0" smtClean="0"/>
              <a:t>protective mucus</a:t>
            </a:r>
            <a:r>
              <a:rPr lang="en-US" sz="1800" dirty="0"/>
              <a:t>. However, foods entering the small intestine are </a:t>
            </a:r>
            <a:r>
              <a:rPr lang="en-US" sz="1800" dirty="0" smtClean="0"/>
              <a:t>literally deluged </a:t>
            </a:r>
            <a:r>
              <a:rPr lang="en-US" sz="1800" dirty="0"/>
              <a:t>with enzyme-rich pancreatic juice.</a:t>
            </a:r>
          </a:p>
        </p:txBody>
      </p:sp>
      <p:pic>
        <p:nvPicPr>
          <p:cNvPr id="4" name="Picture 3"/>
          <p:cNvPicPr>
            <a:picLocks noChangeAspect="1"/>
          </p:cNvPicPr>
          <p:nvPr/>
        </p:nvPicPr>
        <p:blipFill>
          <a:blip r:embed="rId2" cstate="print"/>
          <a:stretch>
            <a:fillRect/>
          </a:stretch>
        </p:blipFill>
        <p:spPr>
          <a:xfrm>
            <a:off x="190500" y="3041790"/>
            <a:ext cx="5067300" cy="3460610"/>
          </a:xfrm>
          <a:prstGeom prst="rect">
            <a:avLst/>
          </a:prstGeom>
        </p:spPr>
      </p:pic>
      <p:pic>
        <p:nvPicPr>
          <p:cNvPr id="5" name="Picture 4"/>
          <p:cNvPicPr>
            <a:picLocks noChangeAspect="1"/>
          </p:cNvPicPr>
          <p:nvPr/>
        </p:nvPicPr>
        <p:blipFill>
          <a:blip r:embed="rId3" cstate="print"/>
          <a:stretch>
            <a:fillRect/>
          </a:stretch>
        </p:blipFill>
        <p:spPr>
          <a:xfrm>
            <a:off x="8204676" y="3041790"/>
            <a:ext cx="3809524" cy="3333333"/>
          </a:xfrm>
          <a:prstGeom prst="rect">
            <a:avLst/>
          </a:prstGeom>
        </p:spPr>
      </p:pic>
      <p:pic>
        <p:nvPicPr>
          <p:cNvPr id="6" name="Picture 5"/>
          <p:cNvPicPr>
            <a:picLocks noChangeAspect="1"/>
          </p:cNvPicPr>
          <p:nvPr/>
        </p:nvPicPr>
        <p:blipFill>
          <a:blip r:embed="rId4" cstate="print"/>
          <a:stretch>
            <a:fillRect/>
          </a:stretch>
        </p:blipFill>
        <p:spPr>
          <a:xfrm>
            <a:off x="5632957" y="3041790"/>
            <a:ext cx="2196562" cy="3460610"/>
          </a:xfrm>
          <a:prstGeom prst="rect">
            <a:avLst/>
          </a:prstGeom>
        </p:spPr>
      </p:pic>
    </p:spTree>
    <p:extLst>
      <p:ext uri="{BB962C8B-B14F-4D97-AF65-F5344CB8AC3E}">
        <p14:creationId xmlns:p14="http://schemas.microsoft.com/office/powerpoint/2010/main" xmlns="" val="339111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Intestines </a:t>
            </a:r>
            <a:br>
              <a:rPr lang="en-US" dirty="0"/>
            </a:br>
            <a:r>
              <a:rPr lang="en-US" dirty="0"/>
              <a:t>( Food breakdown and </a:t>
            </a:r>
            <a:r>
              <a:rPr lang="en-US" dirty="0" smtClean="0"/>
              <a:t>absorption continued)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Pancreatic juice contains enzymes that (1) along with </a:t>
            </a:r>
            <a:r>
              <a:rPr lang="en-US" dirty="0" smtClean="0"/>
              <a:t>brush border </a:t>
            </a:r>
            <a:r>
              <a:rPr lang="en-US" dirty="0"/>
              <a:t>enzymes, complete the digestion of starch (</a:t>
            </a:r>
            <a:r>
              <a:rPr lang="en-US" dirty="0" smtClean="0"/>
              <a:t>pancreatic amylase</a:t>
            </a:r>
            <a:r>
              <a:rPr lang="en-US" dirty="0"/>
              <a:t>): (2) carry out about half of protein digestion (via </a:t>
            </a:r>
            <a:r>
              <a:rPr lang="en-US" dirty="0" smtClean="0"/>
              <a:t>the action </a:t>
            </a:r>
            <a:r>
              <a:rPr lang="en-US" dirty="0"/>
              <a:t>of trypsin, chymotrypsin. carboxypeptidase, and others); (</a:t>
            </a:r>
            <a:r>
              <a:rPr lang="en-US" dirty="0" smtClean="0"/>
              <a:t>3) are </a:t>
            </a:r>
            <a:r>
              <a:rPr lang="en-US" dirty="0"/>
              <a:t>totally responsible for fat digestion since the pancreas </a:t>
            </a:r>
            <a:r>
              <a:rPr lang="en-US" dirty="0" smtClean="0"/>
              <a:t>is essentially </a:t>
            </a:r>
            <a:r>
              <a:rPr lang="en-US" dirty="0"/>
              <a:t>the only source of lipases; and (4) digest nucleic </a:t>
            </a:r>
            <a:r>
              <a:rPr lang="en-US" dirty="0" smtClean="0"/>
              <a:t>acids (nucleuses). In </a:t>
            </a:r>
            <a:r>
              <a:rPr lang="en-US" dirty="0"/>
              <a:t>addition to enzymes, pancreatic juice contains a rich </a:t>
            </a:r>
            <a:r>
              <a:rPr lang="en-US" dirty="0" smtClean="0"/>
              <a:t>supply of </a:t>
            </a:r>
            <a:r>
              <a:rPr lang="en-US" dirty="0"/>
              <a:t>bicarbonate, which makes it very basic (about pH 8). </a:t>
            </a:r>
            <a:r>
              <a:rPr lang="en-US" dirty="0" smtClean="0"/>
              <a:t>When pancreatic </a:t>
            </a:r>
            <a:r>
              <a:rPr lang="en-US" dirty="0"/>
              <a:t>juice reaches the small intestine, it neutralizes the </a:t>
            </a:r>
            <a:r>
              <a:rPr lang="en-US" dirty="0" smtClean="0"/>
              <a:t>acidic </a:t>
            </a:r>
            <a:r>
              <a:rPr lang="en-US" dirty="0" err="1" smtClean="0"/>
              <a:t>chyme</a:t>
            </a:r>
            <a:r>
              <a:rPr lang="en-US" dirty="0" smtClean="0"/>
              <a:t> </a:t>
            </a:r>
            <a:r>
              <a:rPr lang="en-US" dirty="0"/>
              <a:t>coming in from the stomach and provides the </a:t>
            </a:r>
            <a:r>
              <a:rPr lang="en-US" dirty="0" smtClean="0"/>
              <a:t>proper environment </a:t>
            </a:r>
            <a:r>
              <a:rPr lang="en-US" dirty="0"/>
              <a:t>for intestinal activity and pancreatic </a:t>
            </a:r>
            <a:r>
              <a:rPr lang="en-US" dirty="0" smtClean="0"/>
              <a:t>digestive enzymes. The </a:t>
            </a:r>
            <a:r>
              <a:rPr lang="en-US" dirty="0"/>
              <a:t>release of pancreatic juice into the duodenum is stimulated by </a:t>
            </a:r>
            <a:r>
              <a:rPr lang="en-US" dirty="0" smtClean="0"/>
              <a:t>both nerves </a:t>
            </a:r>
            <a:r>
              <a:rPr lang="en-US" dirty="0"/>
              <a:t>and local </a:t>
            </a:r>
            <a:r>
              <a:rPr lang="en-US" dirty="0" smtClean="0"/>
              <a:t>hormones. Bile </a:t>
            </a:r>
            <a:r>
              <a:rPr lang="en-US" dirty="0"/>
              <a:t>is not an enzyme, acts like a detergent to emulsify, </a:t>
            </a:r>
            <a:r>
              <a:rPr lang="en-US" dirty="0" smtClean="0"/>
              <a:t>or mechanically </a:t>
            </a:r>
            <a:r>
              <a:rPr lang="en-US" dirty="0"/>
              <a:t>break down, large fat globules into thousands of </a:t>
            </a:r>
            <a:r>
              <a:rPr lang="en-US" dirty="0" smtClean="0"/>
              <a:t>tiny ones</a:t>
            </a:r>
            <a:r>
              <a:rPr lang="en-US" dirty="0"/>
              <a:t>, providing a much greater surface area for the </a:t>
            </a:r>
            <a:r>
              <a:rPr lang="en-US" dirty="0" smtClean="0"/>
              <a:t>pancreatic lipases </a:t>
            </a:r>
            <a:r>
              <a:rPr lang="en-US" dirty="0"/>
              <a:t>to work on. Bile is also necessary for absorption of fats and </a:t>
            </a:r>
            <a:r>
              <a:rPr lang="en-US" dirty="0" smtClean="0"/>
              <a:t>other fat-soluble </a:t>
            </a:r>
            <a:r>
              <a:rPr lang="en-US" dirty="0"/>
              <a:t>vitamins [K. D, and A] that are absorbed along with them</a:t>
            </a:r>
          </a:p>
        </p:txBody>
      </p:sp>
    </p:spTree>
    <p:extLst>
      <p:ext uri="{BB962C8B-B14F-4D97-AF65-F5344CB8AC3E}">
        <p14:creationId xmlns:p14="http://schemas.microsoft.com/office/powerpoint/2010/main" xmlns="" val="374797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328</TotalTime>
  <Words>1525</Words>
  <Application>Microsoft Office PowerPoint</Application>
  <PresentationFormat>Custom</PresentationFormat>
  <Paragraphs>53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Digestive System</vt:lpstr>
      <vt:lpstr>Homework</vt:lpstr>
      <vt:lpstr>Major Functions</vt:lpstr>
      <vt:lpstr>Food Ingestion and Breakdown</vt:lpstr>
      <vt:lpstr>Food Propulsion</vt:lpstr>
      <vt:lpstr>Contributions of the Stomach  Food Breakdown ( Read the paragraph and break it down into useful notes.)</vt:lpstr>
      <vt:lpstr>Food Propulsion (Stomach)</vt:lpstr>
      <vt:lpstr>Small Intestines  ( Food breakdown and absorption)</vt:lpstr>
      <vt:lpstr>Small Intestines  ( Food breakdown and absorption continued) </vt:lpstr>
      <vt:lpstr>Small Intestines  ( Food breakdown and absorption continued) </vt:lpstr>
      <vt:lpstr>Food Propulsion</vt:lpstr>
      <vt:lpstr>The Large Intestine ( Breakdown)</vt:lpstr>
      <vt:lpstr>Propulsion of the Residue and Defecation (Pooping)</vt:lpstr>
      <vt:lpstr>Three parts of the digestive system that do not touch the food. </vt:lpstr>
      <vt:lpstr>Liver</vt:lpstr>
      <vt:lpstr>Gall Bladder</vt:lpstr>
      <vt:lpstr>Pancreas</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System</dc:title>
  <dc:creator>Stanton, Jordan M.</dc:creator>
  <cp:lastModifiedBy>Emma Spencer</cp:lastModifiedBy>
  <cp:revision>25</cp:revision>
  <dcterms:created xsi:type="dcterms:W3CDTF">2017-03-17T18:24:34Z</dcterms:created>
  <dcterms:modified xsi:type="dcterms:W3CDTF">2020-02-19T05:40:24Z</dcterms:modified>
</cp:coreProperties>
</file>