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4892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4618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72571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80578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89243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8025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2303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8440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637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6343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5909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94346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8653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2901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7881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5119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8701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9949602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43932"/>
            <a:ext cx="8534400" cy="1507067"/>
          </a:xfrm>
        </p:spPr>
        <p:txBody>
          <a:bodyPr/>
          <a:lstStyle/>
          <a:p>
            <a:r>
              <a:rPr lang="en-US" b="1" u="sng" dirty="0" smtClean="0"/>
              <a:t>Surprise Quiz!!!</a:t>
            </a:r>
            <a:endParaRPr lang="en-US" b="1" u="sng" dirty="0"/>
          </a:p>
        </p:txBody>
      </p:sp>
      <p:sp>
        <p:nvSpPr>
          <p:cNvPr id="3" name="Content Placeholder 2"/>
          <p:cNvSpPr>
            <a:spLocks noGrp="1"/>
          </p:cNvSpPr>
          <p:nvPr>
            <p:ph idx="1"/>
          </p:nvPr>
        </p:nvSpPr>
        <p:spPr>
          <a:xfrm>
            <a:off x="646112" y="1460500"/>
            <a:ext cx="11164888" cy="4229099"/>
          </a:xfrm>
        </p:spPr>
        <p:txBody>
          <a:bodyPr>
            <a:noAutofit/>
          </a:bodyPr>
          <a:lstStyle/>
          <a:p>
            <a:pPr marL="0" indent="0">
              <a:buNone/>
            </a:pPr>
            <a:r>
              <a:rPr lang="en-US" sz="3200" b="1" u="sng" dirty="0" smtClean="0"/>
              <a:t>You may use your notes (in your notebook only)</a:t>
            </a:r>
          </a:p>
          <a:p>
            <a:pPr marL="0" indent="0">
              <a:buNone/>
            </a:pPr>
            <a:r>
              <a:rPr lang="en-US" b="1" dirty="0"/>
              <a:t>1. </a:t>
            </a:r>
            <a:r>
              <a:rPr lang="en-US" b="1" dirty="0" smtClean="0"/>
              <a:t>Name three </a:t>
            </a:r>
            <a:r>
              <a:rPr lang="en-US" b="1" dirty="0"/>
              <a:t>different joints, and give an example of where each is located.</a:t>
            </a:r>
          </a:p>
          <a:p>
            <a:pPr marL="0" indent="0">
              <a:buNone/>
            </a:pPr>
            <a:r>
              <a:rPr lang="en-US" b="1" dirty="0" smtClean="0"/>
              <a:t>2</a:t>
            </a:r>
            <a:r>
              <a:rPr lang="en-US" b="1" dirty="0"/>
              <a:t>. What </a:t>
            </a:r>
            <a:r>
              <a:rPr lang="en-US" b="1" dirty="0" smtClean="0"/>
              <a:t>are </a:t>
            </a:r>
            <a:r>
              <a:rPr lang="en-US" b="1" dirty="0"/>
              <a:t>three of the five main functions of the skeletal system</a:t>
            </a:r>
            <a:r>
              <a:rPr lang="en-US" b="1" dirty="0" smtClean="0"/>
              <a:t>?</a:t>
            </a:r>
            <a:endParaRPr lang="en-US" b="1" dirty="0"/>
          </a:p>
          <a:p>
            <a:pPr marL="0" indent="0">
              <a:buNone/>
            </a:pPr>
            <a:r>
              <a:rPr lang="en-US" b="1" dirty="0" smtClean="0"/>
              <a:t>3.  </a:t>
            </a:r>
            <a:r>
              <a:rPr lang="en-US" b="1" dirty="0"/>
              <a:t>What are immovable joints, and where can you find 2 of them?</a:t>
            </a:r>
          </a:p>
        </p:txBody>
      </p:sp>
    </p:spTree>
    <p:extLst>
      <p:ext uri="{BB962C8B-B14F-4D97-AF65-F5344CB8AC3E}">
        <p14:creationId xmlns="" xmlns:p14="http://schemas.microsoft.com/office/powerpoint/2010/main" val="140313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3243262"/>
            <a:ext cx="12192000" cy="3614738"/>
          </a:xfrm>
          <a:prstGeom prst="rect">
            <a:avLst/>
          </a:prstGeom>
        </p:spPr>
      </p:pic>
      <p:pic>
        <p:nvPicPr>
          <p:cNvPr id="7" name="Picture 6"/>
          <p:cNvPicPr>
            <a:picLocks noChangeAspect="1"/>
          </p:cNvPicPr>
          <p:nvPr/>
        </p:nvPicPr>
        <p:blipFill>
          <a:blip r:embed="rId3"/>
          <a:stretch>
            <a:fillRect/>
          </a:stretch>
        </p:blipFill>
        <p:spPr>
          <a:xfrm>
            <a:off x="0" y="0"/>
            <a:ext cx="12192000" cy="3454400"/>
          </a:xfrm>
          <a:prstGeom prst="rect">
            <a:avLst/>
          </a:prstGeom>
        </p:spPr>
      </p:pic>
    </p:spTree>
    <p:extLst>
      <p:ext uri="{BB962C8B-B14F-4D97-AF65-F5344CB8AC3E}">
        <p14:creationId xmlns="" xmlns:p14="http://schemas.microsoft.com/office/powerpoint/2010/main" val="116159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12" y="105832"/>
            <a:ext cx="8534400" cy="1507067"/>
          </a:xfrm>
        </p:spPr>
        <p:txBody>
          <a:bodyPr/>
          <a:lstStyle/>
          <a:p>
            <a:r>
              <a:rPr lang="en-US" b="1" u="sng" dirty="0" smtClean="0"/>
              <a:t>tendons</a:t>
            </a:r>
            <a:endParaRPr lang="en-US" b="1" u="sng" dirty="0"/>
          </a:p>
        </p:txBody>
      </p:sp>
      <p:sp>
        <p:nvSpPr>
          <p:cNvPr id="3" name="Content Placeholder 2"/>
          <p:cNvSpPr>
            <a:spLocks noGrp="1"/>
          </p:cNvSpPr>
          <p:nvPr>
            <p:ph idx="1"/>
          </p:nvPr>
        </p:nvSpPr>
        <p:spPr>
          <a:xfrm>
            <a:off x="112712" y="1193801"/>
            <a:ext cx="11876088" cy="1955800"/>
          </a:xfrm>
        </p:spPr>
        <p:txBody>
          <a:bodyPr>
            <a:normAutofit fontScale="92500" lnSpcReduction="20000"/>
          </a:bodyPr>
          <a:lstStyle/>
          <a:p>
            <a:pPr marL="457200" indent="-457200">
              <a:buAutoNum type="arabicPeriod"/>
            </a:pPr>
            <a:r>
              <a:rPr lang="en-US" b="1" dirty="0" smtClean="0"/>
              <a:t>Flexible </a:t>
            </a:r>
            <a:r>
              <a:rPr lang="en-US" b="1" dirty="0"/>
              <a:t>but inelastic cord of strong fibrous collagen tissue attaching a muscle to a bone</a:t>
            </a:r>
            <a:r>
              <a:rPr lang="en-US" b="1" dirty="0" smtClean="0"/>
              <a:t>.</a:t>
            </a:r>
          </a:p>
          <a:p>
            <a:pPr marL="457200" indent="-457200">
              <a:buAutoNum type="arabicPeriod"/>
            </a:pPr>
            <a:r>
              <a:rPr lang="en-US" b="1" dirty="0"/>
              <a:t>A tendon is a fibrous connective tissue which attaches muscle to bone. </a:t>
            </a:r>
            <a:endParaRPr lang="en-US" b="1" dirty="0" smtClean="0"/>
          </a:p>
          <a:p>
            <a:pPr marL="457200" indent="-457200">
              <a:buAutoNum type="arabicPeriod"/>
            </a:pPr>
            <a:r>
              <a:rPr lang="en-US" b="1" dirty="0" smtClean="0"/>
              <a:t>Tendons </a:t>
            </a:r>
            <a:r>
              <a:rPr lang="en-US" b="1" dirty="0"/>
              <a:t>may also attach muscles to structures such as the eyeball. A tendon serves to move the bone or structure. </a:t>
            </a:r>
            <a:endParaRPr lang="en-US" b="1" dirty="0" smtClean="0"/>
          </a:p>
          <a:p>
            <a:pPr marL="457200" indent="-457200">
              <a:buAutoNum type="arabicPeriod"/>
            </a:pPr>
            <a:r>
              <a:rPr lang="en-US" b="1" dirty="0" smtClean="0"/>
              <a:t>A </a:t>
            </a:r>
            <a:r>
              <a:rPr lang="en-US" b="1" dirty="0"/>
              <a:t>ligament is a fibrous connective tissue which attaches bone to bone, and usually serves to hold structures together and keep them stable.</a:t>
            </a:r>
          </a:p>
        </p:txBody>
      </p:sp>
      <p:pic>
        <p:nvPicPr>
          <p:cNvPr id="4" name="Picture 3"/>
          <p:cNvPicPr>
            <a:picLocks noChangeAspect="1"/>
          </p:cNvPicPr>
          <p:nvPr/>
        </p:nvPicPr>
        <p:blipFill>
          <a:blip r:embed="rId2"/>
          <a:stretch>
            <a:fillRect/>
          </a:stretch>
        </p:blipFill>
        <p:spPr>
          <a:xfrm>
            <a:off x="112712" y="3149602"/>
            <a:ext cx="11444288" cy="3568508"/>
          </a:xfrm>
          <a:prstGeom prst="rect">
            <a:avLst/>
          </a:prstGeom>
        </p:spPr>
      </p:pic>
    </p:spTree>
    <p:extLst>
      <p:ext uri="{BB962C8B-B14F-4D97-AF65-F5344CB8AC3E}">
        <p14:creationId xmlns="" xmlns:p14="http://schemas.microsoft.com/office/powerpoint/2010/main" val="415657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 y="131232"/>
            <a:ext cx="8534400" cy="1507067"/>
          </a:xfrm>
        </p:spPr>
        <p:txBody>
          <a:bodyPr/>
          <a:lstStyle/>
          <a:p>
            <a:r>
              <a:rPr lang="en-US" b="1" u="sng" dirty="0" smtClean="0"/>
              <a:t>Muscle pairs</a:t>
            </a:r>
            <a:endParaRPr lang="en-US" b="1" u="sng" dirty="0"/>
          </a:p>
        </p:txBody>
      </p:sp>
      <p:sp>
        <p:nvSpPr>
          <p:cNvPr id="3" name="Content Placeholder 2"/>
          <p:cNvSpPr>
            <a:spLocks noGrp="1"/>
          </p:cNvSpPr>
          <p:nvPr>
            <p:ph idx="1"/>
          </p:nvPr>
        </p:nvSpPr>
        <p:spPr>
          <a:xfrm>
            <a:off x="277812" y="1295401"/>
            <a:ext cx="11647488" cy="2984498"/>
          </a:xfrm>
        </p:spPr>
        <p:txBody>
          <a:bodyPr>
            <a:normAutofit/>
          </a:bodyPr>
          <a:lstStyle/>
          <a:p>
            <a:r>
              <a:rPr lang="en-US" dirty="0"/>
              <a:t>1. All skeletal muscles work in pairs</a:t>
            </a:r>
            <a:r>
              <a:rPr lang="en-US" dirty="0" smtClean="0"/>
              <a:t>.</a:t>
            </a:r>
          </a:p>
          <a:p>
            <a:r>
              <a:rPr lang="en-US" dirty="0" smtClean="0"/>
              <a:t>2. Antagonistic </a:t>
            </a:r>
            <a:r>
              <a:rPr lang="en-US" dirty="0"/>
              <a:t>pairs of muscles create movement when one (the prime mover) contracts and the other (the antagonist) relaxes. </a:t>
            </a:r>
            <a:endParaRPr lang="en-US" dirty="0" smtClean="0"/>
          </a:p>
          <a:p>
            <a:r>
              <a:rPr lang="en-US" dirty="0" smtClean="0"/>
              <a:t>Examples </a:t>
            </a:r>
            <a:r>
              <a:rPr lang="en-US" dirty="0"/>
              <a:t>of antagonistic pairs working are: the quadriceps and hamstrings in the leg. the biceps and triceps in the arm.</a:t>
            </a:r>
          </a:p>
          <a:p>
            <a:endParaRPr lang="en-US" dirty="0"/>
          </a:p>
        </p:txBody>
      </p:sp>
      <p:pic>
        <p:nvPicPr>
          <p:cNvPr id="4" name="Picture 3"/>
          <p:cNvPicPr>
            <a:picLocks noChangeAspect="1"/>
          </p:cNvPicPr>
          <p:nvPr/>
        </p:nvPicPr>
        <p:blipFill>
          <a:blip r:embed="rId2"/>
          <a:stretch>
            <a:fillRect/>
          </a:stretch>
        </p:blipFill>
        <p:spPr>
          <a:xfrm>
            <a:off x="419371" y="4279899"/>
            <a:ext cx="11213829" cy="2457257"/>
          </a:xfrm>
          <a:prstGeom prst="rect">
            <a:avLst/>
          </a:prstGeom>
        </p:spPr>
      </p:pic>
    </p:spTree>
    <p:extLst>
      <p:ext uri="{BB962C8B-B14F-4D97-AF65-F5344CB8AC3E}">
        <p14:creationId xmlns="" xmlns:p14="http://schemas.microsoft.com/office/powerpoint/2010/main" val="3076355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 y="143932"/>
            <a:ext cx="8534400" cy="1507067"/>
          </a:xfrm>
        </p:spPr>
        <p:txBody>
          <a:bodyPr/>
          <a:lstStyle/>
          <a:p>
            <a:r>
              <a:rPr lang="en-US" dirty="0" smtClean="0"/>
              <a:t>Muscle system assignments</a:t>
            </a:r>
            <a:endParaRPr lang="en-US" dirty="0"/>
          </a:p>
        </p:txBody>
      </p:sp>
      <p:sp>
        <p:nvSpPr>
          <p:cNvPr id="3" name="Content Placeholder 2"/>
          <p:cNvSpPr>
            <a:spLocks noGrp="1"/>
          </p:cNvSpPr>
          <p:nvPr>
            <p:ph idx="1"/>
          </p:nvPr>
        </p:nvSpPr>
        <p:spPr>
          <a:xfrm>
            <a:off x="227012" y="1282700"/>
            <a:ext cx="11609388" cy="3615267"/>
          </a:xfrm>
        </p:spPr>
        <p:txBody>
          <a:bodyPr/>
          <a:lstStyle/>
          <a:p>
            <a:r>
              <a:rPr lang="en-US" b="1" dirty="0" smtClean="0"/>
              <a:t>1. Human body poster.</a:t>
            </a:r>
          </a:p>
          <a:p>
            <a:r>
              <a:rPr lang="en-US" b="1" dirty="0" smtClean="0"/>
              <a:t>2. find a muscle that represents each of the five functions of the muscular system. </a:t>
            </a:r>
          </a:p>
          <a:p>
            <a:pPr>
              <a:buFontTx/>
              <a:buChar char="-"/>
            </a:pPr>
            <a:r>
              <a:rPr lang="en-US" b="1" dirty="0" smtClean="0"/>
              <a:t>Name of muscle</a:t>
            </a:r>
          </a:p>
          <a:p>
            <a:pPr>
              <a:buFontTx/>
              <a:buChar char="-"/>
            </a:pPr>
            <a:r>
              <a:rPr lang="en-US" b="1" dirty="0" smtClean="0"/>
              <a:t>Location</a:t>
            </a:r>
          </a:p>
          <a:p>
            <a:pPr>
              <a:buFontTx/>
              <a:buChar char="-"/>
            </a:pPr>
            <a:r>
              <a:rPr lang="en-US" b="1" dirty="0" smtClean="0"/>
              <a:t>Function (detailed description</a:t>
            </a:r>
            <a:r>
              <a:rPr lang="en-US" b="1" dirty="0" smtClean="0"/>
              <a:t>)</a:t>
            </a:r>
            <a:endParaRPr lang="en-US" b="1" dirty="0" smtClean="0"/>
          </a:p>
        </p:txBody>
      </p:sp>
    </p:spTree>
    <p:extLst>
      <p:ext uri="{BB962C8B-B14F-4D97-AF65-F5344CB8AC3E}">
        <p14:creationId xmlns="" xmlns:p14="http://schemas.microsoft.com/office/powerpoint/2010/main" val="40259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15899"/>
            <a:ext cx="8001000" cy="889001"/>
          </a:xfrm>
        </p:spPr>
        <p:txBody>
          <a:bodyPr/>
          <a:lstStyle/>
          <a:p>
            <a:r>
              <a:rPr lang="en-US" b="1" dirty="0" smtClean="0"/>
              <a:t>The Muscular System</a:t>
            </a:r>
            <a:endParaRPr lang="en-US" b="1" dirty="0"/>
          </a:p>
        </p:txBody>
      </p:sp>
      <p:sp>
        <p:nvSpPr>
          <p:cNvPr id="3" name="Subtitle 2"/>
          <p:cNvSpPr>
            <a:spLocks noGrp="1"/>
          </p:cNvSpPr>
          <p:nvPr>
            <p:ph type="subTitle" idx="1"/>
          </p:nvPr>
        </p:nvSpPr>
        <p:spPr>
          <a:xfrm>
            <a:off x="684212" y="5745481"/>
            <a:ext cx="6400800" cy="45719"/>
          </a:xfrm>
        </p:spPr>
        <p:txBody>
          <a:bodyPr>
            <a:normAutofit fontScale="25000" lnSpcReduction="20000"/>
          </a:bodyPr>
          <a:lstStyle/>
          <a:p>
            <a:endParaRPr lang="en-US" dirty="0"/>
          </a:p>
        </p:txBody>
      </p:sp>
      <p:pic>
        <p:nvPicPr>
          <p:cNvPr id="5" name="Picture 4"/>
          <p:cNvPicPr>
            <a:picLocks noChangeAspect="1"/>
          </p:cNvPicPr>
          <p:nvPr/>
        </p:nvPicPr>
        <p:blipFill>
          <a:blip r:embed="rId2"/>
          <a:stretch>
            <a:fillRect/>
          </a:stretch>
        </p:blipFill>
        <p:spPr>
          <a:xfrm>
            <a:off x="2641600" y="1706721"/>
            <a:ext cx="6680200" cy="3906838"/>
          </a:xfrm>
          <a:prstGeom prst="rect">
            <a:avLst/>
          </a:prstGeom>
        </p:spPr>
      </p:pic>
    </p:spTree>
    <p:extLst>
      <p:ext uri="{BB962C8B-B14F-4D97-AF65-F5344CB8AC3E}">
        <p14:creationId xmlns="" xmlns:p14="http://schemas.microsoft.com/office/powerpoint/2010/main" val="2480697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2" y="300566"/>
            <a:ext cx="8534400" cy="1507067"/>
          </a:xfrm>
        </p:spPr>
        <p:txBody>
          <a:bodyPr/>
          <a:lstStyle/>
          <a:p>
            <a:r>
              <a:rPr lang="en-US" b="1" u="sng" dirty="0" smtClean="0"/>
              <a:t>Muscle Facts</a:t>
            </a:r>
            <a:endParaRPr lang="en-US" b="1" u="sng" dirty="0"/>
          </a:p>
        </p:txBody>
      </p:sp>
      <p:sp>
        <p:nvSpPr>
          <p:cNvPr id="3" name="Content Placeholder 2"/>
          <p:cNvSpPr>
            <a:spLocks noGrp="1"/>
          </p:cNvSpPr>
          <p:nvPr>
            <p:ph idx="1"/>
          </p:nvPr>
        </p:nvSpPr>
        <p:spPr>
          <a:xfrm>
            <a:off x="404812" y="1270000"/>
            <a:ext cx="11507788" cy="4809067"/>
          </a:xfrm>
        </p:spPr>
        <p:txBody>
          <a:bodyPr>
            <a:normAutofit/>
          </a:bodyPr>
          <a:lstStyle/>
          <a:p>
            <a:r>
              <a:rPr lang="en-US" b="1" dirty="0"/>
              <a:t>1. It takes 17 muscles to smile, and 43 to frown</a:t>
            </a:r>
          </a:p>
          <a:p>
            <a:r>
              <a:rPr lang="en-US" b="1" dirty="0"/>
              <a:t>2.The strongest muscle in your body is the tongue.</a:t>
            </a:r>
          </a:p>
          <a:p>
            <a:r>
              <a:rPr lang="en-US" b="1" dirty="0"/>
              <a:t>3.It takes 200 muscles in order for you to take 1 step.</a:t>
            </a:r>
          </a:p>
          <a:p>
            <a:r>
              <a:rPr lang="en-US" b="1" dirty="0"/>
              <a:t>4.muscles make about 40% of your body weight.</a:t>
            </a:r>
          </a:p>
          <a:p>
            <a:r>
              <a:rPr lang="en-US" b="1" dirty="0"/>
              <a:t>5. There are about 650 muscles in your body.</a:t>
            </a:r>
          </a:p>
          <a:p>
            <a:r>
              <a:rPr lang="en-US" b="1" dirty="0"/>
              <a:t>6. The muscles that control your eyes, move over 100,000 times per day.</a:t>
            </a:r>
          </a:p>
          <a:p>
            <a:r>
              <a:rPr lang="en-US" b="1" dirty="0"/>
              <a:t>7.There are over 30 muscles in the human hand.</a:t>
            </a:r>
          </a:p>
          <a:p>
            <a:r>
              <a:rPr lang="en-US" b="1" dirty="0"/>
              <a:t>8.Your lips are red because the skin is so thin that you can see the muscles below it.</a:t>
            </a:r>
          </a:p>
          <a:p>
            <a:r>
              <a:rPr lang="en-US" b="1" dirty="0"/>
              <a:t>9. You get </a:t>
            </a:r>
            <a:r>
              <a:rPr lang="en-US" b="1" dirty="0" err="1"/>
              <a:t>goosebumps</a:t>
            </a:r>
            <a:r>
              <a:rPr lang="en-US" b="1" dirty="0"/>
              <a:t> when you're cold because tiny muscles beneath the skin contract to close the pores on the skin and prevent some body heat from escaping. This causes the hair on your skin to stand up</a:t>
            </a:r>
          </a:p>
        </p:txBody>
      </p:sp>
    </p:spTree>
    <p:extLst>
      <p:ext uri="{BB962C8B-B14F-4D97-AF65-F5344CB8AC3E}">
        <p14:creationId xmlns="" xmlns:p14="http://schemas.microsoft.com/office/powerpoint/2010/main" val="1072729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5832"/>
            <a:ext cx="8534400" cy="1507067"/>
          </a:xfrm>
        </p:spPr>
        <p:txBody>
          <a:bodyPr/>
          <a:lstStyle/>
          <a:p>
            <a:r>
              <a:rPr lang="en-US" b="1" u="sng" dirty="0" smtClean="0"/>
              <a:t>Major Functions</a:t>
            </a:r>
            <a:endParaRPr lang="en-US" b="1" u="sng" dirty="0"/>
          </a:p>
        </p:txBody>
      </p:sp>
      <p:sp>
        <p:nvSpPr>
          <p:cNvPr id="3" name="Content Placeholder 2"/>
          <p:cNvSpPr>
            <a:spLocks noGrp="1"/>
          </p:cNvSpPr>
          <p:nvPr>
            <p:ph idx="1"/>
          </p:nvPr>
        </p:nvSpPr>
        <p:spPr>
          <a:xfrm>
            <a:off x="227012" y="1219200"/>
            <a:ext cx="11837988" cy="5215467"/>
          </a:xfrm>
        </p:spPr>
        <p:txBody>
          <a:bodyPr>
            <a:noAutofit/>
          </a:bodyPr>
          <a:lstStyle/>
          <a:p>
            <a:pPr marL="0" indent="0">
              <a:buNone/>
            </a:pPr>
            <a:r>
              <a:rPr lang="en-US" b="1" dirty="0"/>
              <a:t>1. </a:t>
            </a:r>
            <a:r>
              <a:rPr lang="en-US" b="1" u="sng" dirty="0"/>
              <a:t>Movement: </a:t>
            </a:r>
          </a:p>
          <a:p>
            <a:pPr marL="0" indent="0">
              <a:buNone/>
            </a:pPr>
            <a:r>
              <a:rPr lang="en-US" b="1" dirty="0"/>
              <a:t>- Muscles contract and relax to allow movement.</a:t>
            </a:r>
          </a:p>
          <a:p>
            <a:pPr marL="0" indent="0">
              <a:buNone/>
            </a:pPr>
            <a:r>
              <a:rPr lang="en-US" b="1" dirty="0" smtClean="0"/>
              <a:t>2</a:t>
            </a:r>
            <a:r>
              <a:rPr lang="en-US" b="1" dirty="0"/>
              <a:t>. </a:t>
            </a:r>
            <a:r>
              <a:rPr lang="en-US" b="1" u="sng" dirty="0"/>
              <a:t>Maintaining Body Temperature. (Homeostasis)</a:t>
            </a:r>
          </a:p>
          <a:p>
            <a:r>
              <a:rPr lang="en-US" b="1" dirty="0"/>
              <a:t>- When muscles contract they create heat.</a:t>
            </a:r>
          </a:p>
          <a:p>
            <a:r>
              <a:rPr lang="en-US" b="1" dirty="0"/>
              <a:t>* When does your body do this?</a:t>
            </a:r>
          </a:p>
          <a:p>
            <a:pPr marL="0" indent="0">
              <a:buNone/>
            </a:pPr>
            <a:r>
              <a:rPr lang="en-US" b="1" dirty="0" smtClean="0"/>
              <a:t>3</a:t>
            </a:r>
            <a:r>
              <a:rPr lang="en-US" b="1" dirty="0"/>
              <a:t>. </a:t>
            </a:r>
            <a:r>
              <a:rPr lang="en-US" b="1" u="sng" dirty="0"/>
              <a:t>Maintains Posture:</a:t>
            </a:r>
          </a:p>
          <a:p>
            <a:r>
              <a:rPr lang="en-US" b="1" dirty="0"/>
              <a:t>- Muscles help you stand and sit in the upright position.</a:t>
            </a:r>
          </a:p>
          <a:p>
            <a:pPr marL="0" indent="0">
              <a:buNone/>
            </a:pPr>
            <a:r>
              <a:rPr lang="en-US" b="1" dirty="0" smtClean="0"/>
              <a:t>4</a:t>
            </a:r>
            <a:r>
              <a:rPr lang="en-US" b="1" dirty="0"/>
              <a:t>. </a:t>
            </a:r>
            <a:r>
              <a:rPr lang="en-US" b="1" u="sng" dirty="0"/>
              <a:t>Protection: (Abs of steel):</a:t>
            </a:r>
          </a:p>
          <a:p>
            <a:r>
              <a:rPr lang="en-US" b="1" dirty="0"/>
              <a:t>-Your muscles form a protective layer around vital organs.</a:t>
            </a:r>
          </a:p>
          <a:p>
            <a:pPr marL="0" indent="0">
              <a:buNone/>
            </a:pPr>
            <a:r>
              <a:rPr lang="en-US" b="1" dirty="0" smtClean="0"/>
              <a:t>5</a:t>
            </a:r>
            <a:r>
              <a:rPr lang="en-US" b="1" dirty="0"/>
              <a:t>. </a:t>
            </a:r>
            <a:r>
              <a:rPr lang="en-US" b="1" u="sng" dirty="0"/>
              <a:t>Necessary bodily functions:</a:t>
            </a:r>
          </a:p>
          <a:p>
            <a:r>
              <a:rPr lang="en-US" b="1" dirty="0"/>
              <a:t>- Muscles pump blood, help you breathe and digest food.</a:t>
            </a:r>
          </a:p>
        </p:txBody>
      </p:sp>
      <p:pic>
        <p:nvPicPr>
          <p:cNvPr id="4" name="Picture 3"/>
          <p:cNvPicPr>
            <a:picLocks noChangeAspect="1"/>
          </p:cNvPicPr>
          <p:nvPr/>
        </p:nvPicPr>
        <p:blipFill>
          <a:blip r:embed="rId2"/>
          <a:stretch>
            <a:fillRect/>
          </a:stretch>
        </p:blipFill>
        <p:spPr>
          <a:xfrm>
            <a:off x="7918450" y="323850"/>
            <a:ext cx="4000500" cy="4000500"/>
          </a:xfrm>
          <a:prstGeom prst="rect">
            <a:avLst/>
          </a:prstGeom>
        </p:spPr>
      </p:pic>
    </p:spTree>
    <p:extLst>
      <p:ext uri="{BB962C8B-B14F-4D97-AF65-F5344CB8AC3E}">
        <p14:creationId xmlns="" xmlns:p14="http://schemas.microsoft.com/office/powerpoint/2010/main" val="16569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507067"/>
          </a:xfrm>
        </p:spPr>
        <p:txBody>
          <a:bodyPr/>
          <a:lstStyle/>
          <a:p>
            <a:r>
              <a:rPr lang="en-US" b="1" u="sng" dirty="0" smtClean="0"/>
              <a:t>Types of Muscle movement</a:t>
            </a:r>
            <a:endParaRPr lang="en-US" b="1" u="sng" dirty="0"/>
          </a:p>
        </p:txBody>
      </p:sp>
      <p:sp>
        <p:nvSpPr>
          <p:cNvPr id="3" name="Content Placeholder 2"/>
          <p:cNvSpPr>
            <a:spLocks noGrp="1"/>
          </p:cNvSpPr>
          <p:nvPr>
            <p:ph idx="1"/>
          </p:nvPr>
        </p:nvSpPr>
        <p:spPr>
          <a:xfrm>
            <a:off x="227012" y="1507067"/>
            <a:ext cx="5526088" cy="5033433"/>
          </a:xfrm>
        </p:spPr>
        <p:txBody>
          <a:bodyPr>
            <a:normAutofit/>
          </a:bodyPr>
          <a:lstStyle/>
          <a:p>
            <a:r>
              <a:rPr lang="en-US" b="1" u="sng" dirty="0" smtClean="0"/>
              <a:t>1</a:t>
            </a:r>
            <a:r>
              <a:rPr lang="en-US" b="1" u="sng" dirty="0"/>
              <a:t>. Voluntary Movement:</a:t>
            </a:r>
          </a:p>
          <a:p>
            <a:pPr marL="0" indent="0">
              <a:buNone/>
            </a:pPr>
            <a:r>
              <a:rPr lang="en-US" b="1" dirty="0"/>
              <a:t>- </a:t>
            </a:r>
            <a:r>
              <a:rPr lang="en-US" b="1" dirty="0" smtClean="0"/>
              <a:t>Muscle </a:t>
            </a:r>
            <a:r>
              <a:rPr lang="en-US" b="1" dirty="0"/>
              <a:t>whose action is normally </a:t>
            </a:r>
            <a:r>
              <a:rPr lang="en-US" b="1" dirty="0" smtClean="0"/>
              <a:t> 	controlled </a:t>
            </a:r>
            <a:r>
              <a:rPr lang="en-US" b="1" dirty="0"/>
              <a:t>by an individual's will; mainly </a:t>
            </a:r>
            <a:r>
              <a:rPr lang="en-US" b="1" dirty="0" smtClean="0"/>
              <a:t>	skeletal </a:t>
            </a:r>
            <a:r>
              <a:rPr lang="en-US" b="1" dirty="0"/>
              <a:t>muscle, composed of parallel </a:t>
            </a:r>
            <a:r>
              <a:rPr lang="en-US" b="1" dirty="0" smtClean="0"/>
              <a:t>	bundles </a:t>
            </a:r>
            <a:r>
              <a:rPr lang="en-US" b="1" dirty="0"/>
              <a:t>of striated, multinucleate fibers.</a:t>
            </a:r>
          </a:p>
          <a:p>
            <a:pPr marL="0" indent="0">
              <a:buNone/>
            </a:pPr>
            <a:r>
              <a:rPr lang="en-US" b="1" dirty="0" smtClean="0"/>
              <a:t>- </a:t>
            </a:r>
            <a:r>
              <a:rPr lang="en-US" b="1" dirty="0"/>
              <a:t>Example: Arms and Legs.</a:t>
            </a:r>
          </a:p>
          <a:p>
            <a:r>
              <a:rPr lang="en-US" b="1" dirty="0" smtClean="0"/>
              <a:t>2</a:t>
            </a:r>
            <a:r>
              <a:rPr lang="en-US" b="1" u="sng" dirty="0"/>
              <a:t>. Involuntary Muscles:</a:t>
            </a:r>
          </a:p>
          <a:p>
            <a:pPr>
              <a:buFontTx/>
              <a:buChar char="-"/>
            </a:pPr>
            <a:r>
              <a:rPr lang="en-US" b="1" dirty="0" smtClean="0"/>
              <a:t>Any </a:t>
            </a:r>
            <a:r>
              <a:rPr lang="en-US" b="1" dirty="0"/>
              <a:t>of the smooth muscles, </a:t>
            </a:r>
            <a:r>
              <a:rPr lang="en-US" b="1" dirty="0" smtClean="0"/>
              <a:t>plus the 	cardiac </a:t>
            </a:r>
            <a:r>
              <a:rPr lang="en-US" b="1" dirty="0"/>
              <a:t>muscle, not under control of </a:t>
            </a:r>
            <a:r>
              <a:rPr lang="en-US" b="1" dirty="0" smtClean="0"/>
              <a:t>	the person will.</a:t>
            </a:r>
          </a:p>
          <a:p>
            <a:pPr lvl="1">
              <a:buFontTx/>
              <a:buChar char="-"/>
            </a:pPr>
            <a:r>
              <a:rPr lang="en-US" b="1" dirty="0" smtClean="0"/>
              <a:t>Cardiac muscles are striated.</a:t>
            </a:r>
          </a:p>
          <a:p>
            <a:pPr>
              <a:buFontTx/>
              <a:buChar char="-"/>
            </a:pPr>
            <a:r>
              <a:rPr lang="en-US" b="1" dirty="0" smtClean="0"/>
              <a:t>-Examples</a:t>
            </a:r>
            <a:r>
              <a:rPr lang="en-US" b="1" dirty="0"/>
              <a:t>: Heart and </a:t>
            </a:r>
            <a:r>
              <a:rPr lang="en-US" b="1" dirty="0" smtClean="0"/>
              <a:t>Stomach</a:t>
            </a:r>
          </a:p>
          <a:p>
            <a:pPr marL="0" indent="0">
              <a:buNone/>
            </a:pPr>
            <a:r>
              <a:rPr lang="en-US" sz="1200" b="1" dirty="0"/>
              <a:t>http://www.dictionary.com/browse/voluntary-muscle</a:t>
            </a:r>
          </a:p>
        </p:txBody>
      </p:sp>
      <p:pic>
        <p:nvPicPr>
          <p:cNvPr id="4" name="Picture 3"/>
          <p:cNvPicPr>
            <a:picLocks noChangeAspect="1"/>
          </p:cNvPicPr>
          <p:nvPr/>
        </p:nvPicPr>
        <p:blipFill>
          <a:blip r:embed="rId2"/>
          <a:stretch>
            <a:fillRect/>
          </a:stretch>
        </p:blipFill>
        <p:spPr>
          <a:xfrm>
            <a:off x="5892800" y="1507066"/>
            <a:ext cx="5600699" cy="4665133"/>
          </a:xfrm>
          <a:prstGeom prst="rect">
            <a:avLst/>
          </a:prstGeom>
        </p:spPr>
      </p:pic>
    </p:spTree>
    <p:extLst>
      <p:ext uri="{BB962C8B-B14F-4D97-AF65-F5344CB8AC3E}">
        <p14:creationId xmlns="" xmlns:p14="http://schemas.microsoft.com/office/powerpoint/2010/main" val="271552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 y="156632"/>
            <a:ext cx="8534400" cy="1507067"/>
          </a:xfrm>
        </p:spPr>
        <p:txBody>
          <a:bodyPr/>
          <a:lstStyle/>
          <a:p>
            <a:r>
              <a:rPr lang="en-US" b="1" u="sng" dirty="0" smtClean="0"/>
              <a:t>Anatomy of a muscle</a:t>
            </a:r>
            <a:endParaRPr lang="en-US" b="1" u="sng" dirty="0"/>
          </a:p>
        </p:txBody>
      </p:sp>
      <p:sp>
        <p:nvSpPr>
          <p:cNvPr id="3" name="Content Placeholder 2"/>
          <p:cNvSpPr>
            <a:spLocks noGrp="1"/>
          </p:cNvSpPr>
          <p:nvPr>
            <p:ph idx="1"/>
          </p:nvPr>
        </p:nvSpPr>
        <p:spPr>
          <a:xfrm>
            <a:off x="176212" y="1473200"/>
            <a:ext cx="7215188" cy="4914900"/>
          </a:xfrm>
        </p:spPr>
        <p:txBody>
          <a:bodyPr/>
          <a:lstStyle/>
          <a:p>
            <a:r>
              <a:rPr lang="en-US" b="1" u="sng" dirty="0"/>
              <a:t>Fascicle</a:t>
            </a:r>
            <a:r>
              <a:rPr lang="en-US" b="1" dirty="0"/>
              <a:t>: Bundle of Muscle fibers.</a:t>
            </a:r>
          </a:p>
          <a:p>
            <a:r>
              <a:rPr lang="en-US" b="1" u="sng" dirty="0"/>
              <a:t>Muscle Fiber: </a:t>
            </a:r>
            <a:r>
              <a:rPr lang="en-US" b="1" dirty="0"/>
              <a:t>Muscle Cell</a:t>
            </a:r>
          </a:p>
          <a:p>
            <a:r>
              <a:rPr lang="en-US" b="1" u="sng" dirty="0"/>
              <a:t>Perimysium: </a:t>
            </a:r>
            <a:r>
              <a:rPr lang="en-US" b="1" dirty="0"/>
              <a:t>Connective tissue that groups </a:t>
            </a:r>
            <a:endParaRPr lang="en-US" b="1" dirty="0" smtClean="0"/>
          </a:p>
          <a:p>
            <a:pPr marL="0" indent="0">
              <a:buNone/>
            </a:pPr>
            <a:r>
              <a:rPr lang="en-US" b="1" dirty="0"/>
              <a:t>	</a:t>
            </a:r>
            <a:r>
              <a:rPr lang="en-US" b="1" dirty="0" smtClean="0"/>
              <a:t>			 muscle </a:t>
            </a:r>
            <a:r>
              <a:rPr lang="en-US" b="1" dirty="0"/>
              <a:t>fibers together.</a:t>
            </a:r>
          </a:p>
          <a:p>
            <a:r>
              <a:rPr lang="en-US" b="1" u="sng" dirty="0" err="1"/>
              <a:t>Epimysium</a:t>
            </a:r>
            <a:r>
              <a:rPr lang="en-US" b="1" dirty="0"/>
              <a:t>: </a:t>
            </a:r>
            <a:r>
              <a:rPr lang="en-US" b="1" dirty="0" smtClean="0"/>
              <a:t>Connective </a:t>
            </a:r>
            <a:r>
              <a:rPr lang="en-US" b="1" dirty="0"/>
              <a:t>tissue encloses entire muscle</a:t>
            </a:r>
            <a:r>
              <a:rPr lang="en-US" b="1" dirty="0" smtClean="0"/>
              <a:t>.</a:t>
            </a:r>
          </a:p>
          <a:p>
            <a:r>
              <a:rPr lang="en-US" b="1" u="sng" dirty="0" smtClean="0"/>
              <a:t>Tendon:</a:t>
            </a:r>
            <a:r>
              <a:rPr lang="en-US" b="1" dirty="0"/>
              <a:t> a flexible but inelastic cord of strong fibrous </a:t>
            </a:r>
            <a:r>
              <a:rPr lang="en-US" b="1" dirty="0" smtClean="0"/>
              <a:t>				collagen </a:t>
            </a:r>
            <a:r>
              <a:rPr lang="en-US" b="1" dirty="0"/>
              <a:t>tissue attaching a muscle to a bone.</a:t>
            </a:r>
            <a:endParaRPr lang="en-US" b="1" u="sng" dirty="0" smtClean="0"/>
          </a:p>
          <a:p>
            <a:r>
              <a:rPr lang="en-US" b="1" u="sng" dirty="0" err="1" smtClean="0"/>
              <a:t>Endomysium</a:t>
            </a:r>
            <a:r>
              <a:rPr lang="en-US" b="1" u="sng" dirty="0" smtClean="0"/>
              <a:t>:</a:t>
            </a:r>
            <a:r>
              <a:rPr lang="en-US" b="1" dirty="0" smtClean="0"/>
              <a:t> Layer the encloses individual muscle 					   fibers. </a:t>
            </a:r>
            <a:endParaRPr lang="en-US" b="1" u="sng" dirty="0" smtClean="0"/>
          </a:p>
          <a:p>
            <a:endParaRPr lang="en-US" b="1" dirty="0"/>
          </a:p>
        </p:txBody>
      </p:sp>
      <p:pic>
        <p:nvPicPr>
          <p:cNvPr id="4" name="Picture 3"/>
          <p:cNvPicPr>
            <a:picLocks noChangeAspect="1"/>
          </p:cNvPicPr>
          <p:nvPr/>
        </p:nvPicPr>
        <p:blipFill>
          <a:blip r:embed="rId2"/>
          <a:stretch>
            <a:fillRect/>
          </a:stretch>
        </p:blipFill>
        <p:spPr>
          <a:xfrm>
            <a:off x="7239000" y="258232"/>
            <a:ext cx="4775200" cy="6231468"/>
          </a:xfrm>
          <a:prstGeom prst="rect">
            <a:avLst/>
          </a:prstGeom>
        </p:spPr>
      </p:pic>
    </p:spTree>
    <p:extLst>
      <p:ext uri="{BB962C8B-B14F-4D97-AF65-F5344CB8AC3E}">
        <p14:creationId xmlns="" xmlns:p14="http://schemas.microsoft.com/office/powerpoint/2010/main" val="14840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 y="182032"/>
            <a:ext cx="8534400" cy="1507067"/>
          </a:xfrm>
        </p:spPr>
        <p:txBody>
          <a:bodyPr/>
          <a:lstStyle/>
          <a:p>
            <a:r>
              <a:rPr lang="en-US" b="1" u="sng" dirty="0" smtClean="0"/>
              <a:t>Types of Muscle tissue</a:t>
            </a:r>
            <a:endParaRPr lang="en-US" b="1" u="sng" dirty="0"/>
          </a:p>
        </p:txBody>
      </p:sp>
      <p:sp>
        <p:nvSpPr>
          <p:cNvPr id="3" name="Content Placeholder 2"/>
          <p:cNvSpPr>
            <a:spLocks noGrp="1"/>
          </p:cNvSpPr>
          <p:nvPr>
            <p:ph idx="1"/>
          </p:nvPr>
        </p:nvSpPr>
        <p:spPr>
          <a:xfrm>
            <a:off x="138112" y="1384300"/>
            <a:ext cx="11850688" cy="3615267"/>
          </a:xfrm>
        </p:spPr>
        <p:txBody>
          <a:bodyPr/>
          <a:lstStyle/>
          <a:p>
            <a:pPr marL="0" indent="0">
              <a:buNone/>
            </a:pPr>
            <a:r>
              <a:rPr lang="en-US" b="1" u="sng" dirty="0"/>
              <a:t>1. Skeletal Muscle:</a:t>
            </a:r>
          </a:p>
          <a:p>
            <a:r>
              <a:rPr lang="en-US" b="1" dirty="0"/>
              <a:t>- Voluntary muscles that are attached to the skeleton</a:t>
            </a:r>
            <a:r>
              <a:rPr lang="en-US" b="1" dirty="0" smtClean="0"/>
              <a:t>.</a:t>
            </a:r>
          </a:p>
          <a:p>
            <a:r>
              <a:rPr lang="en-US" b="1" dirty="0" smtClean="0"/>
              <a:t>Form part of the mechanical system that moves limbs </a:t>
            </a:r>
          </a:p>
          <a:p>
            <a:pPr marL="0" indent="0">
              <a:buNone/>
            </a:pPr>
            <a:r>
              <a:rPr lang="en-US" b="1" dirty="0" smtClean="0"/>
              <a:t>    and other parts of the body. </a:t>
            </a:r>
            <a:endParaRPr lang="en-US" b="1" dirty="0"/>
          </a:p>
          <a:p>
            <a:r>
              <a:rPr lang="en-US" b="1" dirty="0" smtClean="0"/>
              <a:t>Stimulated </a:t>
            </a:r>
            <a:r>
              <a:rPr lang="en-US" b="1" dirty="0"/>
              <a:t>by a nerve the muscle </a:t>
            </a:r>
            <a:r>
              <a:rPr lang="en-US" b="1" dirty="0" smtClean="0"/>
              <a:t>contracts </a:t>
            </a:r>
            <a:r>
              <a:rPr lang="en-US" b="1" dirty="0"/>
              <a:t>causing </a:t>
            </a:r>
            <a:endParaRPr lang="en-US" b="1" dirty="0" smtClean="0"/>
          </a:p>
          <a:p>
            <a:pPr marL="0" indent="0">
              <a:buNone/>
            </a:pPr>
            <a:r>
              <a:rPr lang="en-US" b="1" dirty="0"/>
              <a:t> </a:t>
            </a:r>
            <a:r>
              <a:rPr lang="en-US" b="1" dirty="0" smtClean="0"/>
              <a:t>   movement</a:t>
            </a:r>
            <a:r>
              <a:rPr lang="en-US" b="1" dirty="0"/>
              <a:t>.</a:t>
            </a:r>
          </a:p>
          <a:p>
            <a:r>
              <a:rPr lang="en-US" b="1" dirty="0"/>
              <a:t>-Example: Arms, legs, neck, back</a:t>
            </a:r>
          </a:p>
        </p:txBody>
      </p:sp>
      <p:pic>
        <p:nvPicPr>
          <p:cNvPr id="4" name="Picture 3"/>
          <p:cNvPicPr>
            <a:picLocks noChangeAspect="1"/>
          </p:cNvPicPr>
          <p:nvPr/>
        </p:nvPicPr>
        <p:blipFill>
          <a:blip r:embed="rId2"/>
          <a:stretch>
            <a:fillRect/>
          </a:stretch>
        </p:blipFill>
        <p:spPr>
          <a:xfrm>
            <a:off x="328766" y="4659840"/>
            <a:ext cx="2466667" cy="2194984"/>
          </a:xfrm>
          <a:prstGeom prst="rect">
            <a:avLst/>
          </a:prstGeom>
        </p:spPr>
      </p:pic>
      <p:pic>
        <p:nvPicPr>
          <p:cNvPr id="5" name="Picture 4"/>
          <p:cNvPicPr>
            <a:picLocks noChangeAspect="1"/>
          </p:cNvPicPr>
          <p:nvPr/>
        </p:nvPicPr>
        <p:blipFill>
          <a:blip r:embed="rId3"/>
          <a:stretch>
            <a:fillRect/>
          </a:stretch>
        </p:blipFill>
        <p:spPr>
          <a:xfrm>
            <a:off x="7124700" y="0"/>
            <a:ext cx="5054754" cy="6858000"/>
          </a:xfrm>
          <a:prstGeom prst="rect">
            <a:avLst/>
          </a:prstGeom>
        </p:spPr>
      </p:pic>
    </p:spTree>
    <p:extLst>
      <p:ext uri="{BB962C8B-B14F-4D97-AF65-F5344CB8AC3E}">
        <p14:creationId xmlns="" xmlns:p14="http://schemas.microsoft.com/office/powerpoint/2010/main" val="2883127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31232"/>
            <a:ext cx="8534400" cy="1507067"/>
          </a:xfrm>
        </p:spPr>
        <p:txBody>
          <a:bodyPr/>
          <a:lstStyle/>
          <a:p>
            <a:r>
              <a:rPr lang="en-US" b="1" u="sng" dirty="0" smtClean="0"/>
              <a:t>Types of muscle tissue</a:t>
            </a:r>
            <a:endParaRPr lang="en-US" b="1" u="sng" dirty="0"/>
          </a:p>
        </p:txBody>
      </p:sp>
      <p:sp>
        <p:nvSpPr>
          <p:cNvPr id="3" name="Content Placeholder 2"/>
          <p:cNvSpPr>
            <a:spLocks noGrp="1"/>
          </p:cNvSpPr>
          <p:nvPr>
            <p:ph idx="1"/>
          </p:nvPr>
        </p:nvSpPr>
        <p:spPr>
          <a:xfrm>
            <a:off x="252412" y="1206500"/>
            <a:ext cx="8534400" cy="5156200"/>
          </a:xfrm>
        </p:spPr>
        <p:txBody>
          <a:bodyPr>
            <a:normAutofit fontScale="92500" lnSpcReduction="10000"/>
          </a:bodyPr>
          <a:lstStyle/>
          <a:p>
            <a:r>
              <a:rPr lang="en-US" b="1" u="sng" dirty="0"/>
              <a:t>2. </a:t>
            </a:r>
            <a:r>
              <a:rPr lang="en-US" sz="3000" b="1" u="sng" dirty="0"/>
              <a:t>Smooth Muscle</a:t>
            </a:r>
            <a:r>
              <a:rPr lang="en-US" sz="3000" b="1" u="sng" dirty="0" smtClean="0"/>
              <a:t>:</a:t>
            </a:r>
          </a:p>
          <a:p>
            <a:r>
              <a:rPr lang="en-US" sz="1900" b="1" dirty="0"/>
              <a:t>Smooth muscle generally forms the supporting tissue of blood vessels and hollow internal organs, such as the stomach, intestine, and bladder. It is considered smooth because it does not have the microscopic lines (the striations) seen in the other two types of muscle.</a:t>
            </a:r>
          </a:p>
          <a:p>
            <a:r>
              <a:rPr lang="en-US" b="1" dirty="0"/>
              <a:t>- Responsible for function of hollow organs.</a:t>
            </a:r>
          </a:p>
          <a:p>
            <a:r>
              <a:rPr lang="en-US" b="1" dirty="0"/>
              <a:t>- Part of the involuntary muscle system.</a:t>
            </a:r>
          </a:p>
          <a:p>
            <a:r>
              <a:rPr lang="en-US" b="1" dirty="0"/>
              <a:t>- Some places you can find smooth muscles:</a:t>
            </a:r>
          </a:p>
          <a:p>
            <a:pPr marL="0" indent="0">
              <a:buNone/>
            </a:pPr>
            <a:r>
              <a:rPr lang="en-US" b="1" dirty="0"/>
              <a:t>1. Blood vessels</a:t>
            </a:r>
          </a:p>
          <a:p>
            <a:pPr marL="0" indent="0">
              <a:buNone/>
            </a:pPr>
            <a:r>
              <a:rPr lang="en-US" b="1" dirty="0"/>
              <a:t>2. Stomach</a:t>
            </a:r>
          </a:p>
          <a:p>
            <a:pPr marL="0" indent="0">
              <a:buNone/>
            </a:pPr>
            <a:r>
              <a:rPr lang="en-US" b="1" dirty="0"/>
              <a:t>3. Intestines</a:t>
            </a:r>
          </a:p>
          <a:p>
            <a:pPr marL="0" indent="0">
              <a:buNone/>
            </a:pPr>
            <a:r>
              <a:rPr lang="en-US" b="1" dirty="0"/>
              <a:t>4. Bladder</a:t>
            </a:r>
          </a:p>
          <a:p>
            <a:pPr marL="0" indent="0">
              <a:buNone/>
            </a:pPr>
            <a:r>
              <a:rPr lang="en-US" b="1" dirty="0"/>
              <a:t>5. </a:t>
            </a:r>
            <a:r>
              <a:rPr lang="en-US" b="1" dirty="0" err="1"/>
              <a:t>Respitory</a:t>
            </a:r>
            <a:r>
              <a:rPr lang="en-US" b="1" dirty="0"/>
              <a:t> </a:t>
            </a:r>
            <a:r>
              <a:rPr lang="en-US" b="1" dirty="0" smtClean="0"/>
              <a:t>Tract</a:t>
            </a:r>
          </a:p>
          <a:p>
            <a:pPr marL="0" indent="0">
              <a:buNone/>
            </a:pPr>
            <a:r>
              <a:rPr lang="en-US" sz="1200" b="1" dirty="0"/>
              <a:t>http://www.medicinenet.com/script/main/art.asp?articlekey=5514</a:t>
            </a:r>
          </a:p>
        </p:txBody>
      </p:sp>
      <p:pic>
        <p:nvPicPr>
          <p:cNvPr id="4" name="Picture 3"/>
          <p:cNvPicPr>
            <a:picLocks noChangeAspect="1"/>
          </p:cNvPicPr>
          <p:nvPr/>
        </p:nvPicPr>
        <p:blipFill>
          <a:blip r:embed="rId2"/>
          <a:stretch>
            <a:fillRect/>
          </a:stretch>
        </p:blipFill>
        <p:spPr>
          <a:xfrm>
            <a:off x="6400800" y="2853267"/>
            <a:ext cx="5689600" cy="3826933"/>
          </a:xfrm>
          <a:prstGeom prst="rect">
            <a:avLst/>
          </a:prstGeom>
        </p:spPr>
      </p:pic>
    </p:spTree>
    <p:extLst>
      <p:ext uri="{BB962C8B-B14F-4D97-AF65-F5344CB8AC3E}">
        <p14:creationId xmlns="" xmlns:p14="http://schemas.microsoft.com/office/powerpoint/2010/main" val="2420994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156632"/>
            <a:ext cx="8534400" cy="1507067"/>
          </a:xfrm>
        </p:spPr>
        <p:txBody>
          <a:bodyPr/>
          <a:lstStyle/>
          <a:p>
            <a:r>
              <a:rPr lang="en-US" b="1" u="sng" dirty="0" smtClean="0"/>
              <a:t>Types of muscles</a:t>
            </a:r>
            <a:endParaRPr lang="en-US" b="1" u="sng" dirty="0"/>
          </a:p>
        </p:txBody>
      </p:sp>
      <p:sp>
        <p:nvSpPr>
          <p:cNvPr id="3" name="Content Placeholder 2"/>
          <p:cNvSpPr>
            <a:spLocks noGrp="1"/>
          </p:cNvSpPr>
          <p:nvPr>
            <p:ph idx="1"/>
          </p:nvPr>
        </p:nvSpPr>
        <p:spPr>
          <a:xfrm>
            <a:off x="0" y="1041399"/>
            <a:ext cx="11634788" cy="3615267"/>
          </a:xfrm>
        </p:spPr>
        <p:txBody>
          <a:bodyPr/>
          <a:lstStyle/>
          <a:p>
            <a:r>
              <a:rPr lang="en-US" sz="2400" b="1" u="sng" dirty="0"/>
              <a:t>3. Cardiac Muscles</a:t>
            </a:r>
            <a:r>
              <a:rPr lang="en-US" sz="2400" b="1" u="sng" dirty="0" smtClean="0"/>
              <a:t>:</a:t>
            </a:r>
          </a:p>
          <a:p>
            <a:r>
              <a:rPr lang="en-US" b="1" dirty="0" smtClean="0"/>
              <a:t>- a </a:t>
            </a:r>
            <a:r>
              <a:rPr lang="en-US" b="1" dirty="0"/>
              <a:t>specialized form of striated muscle occurring in the hearts of vertebrates</a:t>
            </a:r>
            <a:r>
              <a:rPr lang="en-US" sz="2400" b="1" u="sng" dirty="0"/>
              <a:t>.</a:t>
            </a:r>
          </a:p>
          <a:p>
            <a:r>
              <a:rPr lang="en-US" b="1" dirty="0"/>
              <a:t>- Involuntary muscle in charge of the everyday operation of your heart.</a:t>
            </a:r>
          </a:p>
          <a:p>
            <a:r>
              <a:rPr lang="en-US" b="1" dirty="0"/>
              <a:t>- Contracts to pump blood in and out of the heart to the rest of you body.</a:t>
            </a:r>
          </a:p>
          <a:p>
            <a:r>
              <a:rPr lang="en-US" b="1" dirty="0"/>
              <a:t>-Works 24 hours a day 7 days a week for your entire life.</a:t>
            </a:r>
          </a:p>
          <a:p>
            <a:r>
              <a:rPr lang="en-US" b="1" dirty="0"/>
              <a:t>-Heart beats about 100,000 times per day.</a:t>
            </a:r>
          </a:p>
        </p:txBody>
      </p:sp>
      <p:pic>
        <p:nvPicPr>
          <p:cNvPr id="4" name="Picture 3"/>
          <p:cNvPicPr>
            <a:picLocks noChangeAspect="1"/>
          </p:cNvPicPr>
          <p:nvPr/>
        </p:nvPicPr>
        <p:blipFill>
          <a:blip r:embed="rId2"/>
          <a:stretch>
            <a:fillRect/>
          </a:stretch>
        </p:blipFill>
        <p:spPr>
          <a:xfrm>
            <a:off x="4807870" y="177797"/>
            <a:ext cx="2621630" cy="1752381"/>
          </a:xfrm>
          <a:prstGeom prst="rect">
            <a:avLst/>
          </a:prstGeom>
        </p:spPr>
      </p:pic>
      <p:pic>
        <p:nvPicPr>
          <p:cNvPr id="5" name="Picture 4"/>
          <p:cNvPicPr>
            <a:picLocks noChangeAspect="1"/>
          </p:cNvPicPr>
          <p:nvPr/>
        </p:nvPicPr>
        <p:blipFill>
          <a:blip r:embed="rId3"/>
          <a:stretch>
            <a:fillRect/>
          </a:stretch>
        </p:blipFill>
        <p:spPr>
          <a:xfrm>
            <a:off x="1930400" y="4171950"/>
            <a:ext cx="8902700" cy="2470150"/>
          </a:xfrm>
          <a:prstGeom prst="rect">
            <a:avLst/>
          </a:prstGeom>
        </p:spPr>
      </p:pic>
    </p:spTree>
    <p:extLst>
      <p:ext uri="{BB962C8B-B14F-4D97-AF65-F5344CB8AC3E}">
        <p14:creationId xmlns="" xmlns:p14="http://schemas.microsoft.com/office/powerpoint/2010/main" val="2785402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643</TotalTime>
  <Words>750</Words>
  <Application>Microsoft Office PowerPoint</Application>
  <PresentationFormat>Custom</PresentationFormat>
  <Paragraphs>87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Slice</vt:lpstr>
      <vt:lpstr>Surprise Quiz!!!</vt:lpstr>
      <vt:lpstr>The Muscular System</vt:lpstr>
      <vt:lpstr>Muscle Facts</vt:lpstr>
      <vt:lpstr>Major Functions</vt:lpstr>
      <vt:lpstr>Types of Muscle movement</vt:lpstr>
      <vt:lpstr>Anatomy of a muscle</vt:lpstr>
      <vt:lpstr>Types of Muscle tissue</vt:lpstr>
      <vt:lpstr>Types of muscle tissue</vt:lpstr>
      <vt:lpstr>Types of muscles</vt:lpstr>
      <vt:lpstr>Slide 10</vt:lpstr>
      <vt:lpstr>tendons</vt:lpstr>
      <vt:lpstr>Muscle pairs</vt:lpstr>
      <vt:lpstr>Muscle system assignments</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Muscular System</dc:title>
  <dc:creator>Stanton, Jordan M.</dc:creator>
  <cp:lastModifiedBy>Emma Spencer</cp:lastModifiedBy>
  <cp:revision>28</cp:revision>
  <dcterms:created xsi:type="dcterms:W3CDTF">2017-02-07T12:42:52Z</dcterms:created>
  <dcterms:modified xsi:type="dcterms:W3CDTF">2020-01-24T00:31:50Z</dcterms:modified>
</cp:coreProperties>
</file>